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5" r:id="rId2"/>
    <p:sldId id="395" r:id="rId3"/>
    <p:sldId id="338" r:id="rId4"/>
    <p:sldId id="344" r:id="rId5"/>
    <p:sldId id="382" r:id="rId6"/>
    <p:sldId id="383" r:id="rId7"/>
    <p:sldId id="384" r:id="rId8"/>
    <p:sldId id="339" r:id="rId9"/>
    <p:sldId id="317" r:id="rId10"/>
    <p:sldId id="420" r:id="rId11"/>
    <p:sldId id="421" r:id="rId12"/>
    <p:sldId id="422" r:id="rId13"/>
    <p:sldId id="319" r:id="rId14"/>
    <p:sldId id="398" r:id="rId15"/>
    <p:sldId id="428" r:id="rId16"/>
    <p:sldId id="430" r:id="rId17"/>
    <p:sldId id="321" r:id="rId18"/>
    <p:sldId id="402" r:id="rId19"/>
    <p:sldId id="403" r:id="rId20"/>
    <p:sldId id="404" r:id="rId21"/>
    <p:sldId id="419" r:id="rId22"/>
    <p:sldId id="328" r:id="rId23"/>
    <p:sldId id="360" r:id="rId24"/>
    <p:sldId id="361" r:id="rId25"/>
    <p:sldId id="329" r:id="rId26"/>
    <p:sldId id="333" r:id="rId27"/>
    <p:sldId id="306" r:id="rId28"/>
    <p:sldId id="307" r:id="rId29"/>
    <p:sldId id="316" r:id="rId30"/>
    <p:sldId id="340"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24" autoAdjust="0"/>
  </p:normalViewPr>
  <p:slideViewPr>
    <p:cSldViewPr snapToGrid="0" showGuides="1">
      <p:cViewPr>
        <p:scale>
          <a:sx n="77" d="100"/>
          <a:sy n="77" d="100"/>
        </p:scale>
        <p:origin x="-1122"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6250F-F148-4CC0-BAD2-BE76C78AABB6}" type="datetimeFigureOut">
              <a:rPr lang="es-MX" smtClean="0"/>
              <a:pPr/>
              <a:t>26/03/2015</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4D593-D318-4B7D-B18F-F0412D6D4DDE}" type="slidenum">
              <a:rPr lang="es-MX" smtClean="0"/>
              <a:pPr/>
              <a:t>‹Nº›</a:t>
            </a:fld>
            <a:endParaRPr lang="es-MX"/>
          </a:p>
        </p:txBody>
      </p:sp>
    </p:spTree>
    <p:extLst>
      <p:ext uri="{BB962C8B-B14F-4D97-AF65-F5344CB8AC3E}">
        <p14:creationId xmlns:p14="http://schemas.microsoft.com/office/powerpoint/2010/main" xmlns="" val="132441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0B9C760-DAAF-41ED-9ECC-162D3EEB541D}" type="slidenum">
              <a:rPr lang="es-MX" smtClean="0"/>
              <a:pPr/>
              <a:t>2</a:t>
            </a:fld>
            <a:endParaRPr lang="es-MX"/>
          </a:p>
        </p:txBody>
      </p:sp>
    </p:spTree>
    <p:extLst>
      <p:ext uri="{BB962C8B-B14F-4D97-AF65-F5344CB8AC3E}">
        <p14:creationId xmlns:p14="http://schemas.microsoft.com/office/powerpoint/2010/main" xmlns="" val="408131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0B9C760-DAAF-41ED-9ECC-162D3EEB541D}" type="slidenum">
              <a:rPr lang="es-MX" smtClean="0"/>
              <a:pPr/>
              <a:t>5</a:t>
            </a:fld>
            <a:endParaRPr lang="es-MX"/>
          </a:p>
        </p:txBody>
      </p:sp>
    </p:spTree>
    <p:extLst>
      <p:ext uri="{BB962C8B-B14F-4D97-AF65-F5344CB8AC3E}">
        <p14:creationId xmlns:p14="http://schemas.microsoft.com/office/powerpoint/2010/main" xmlns="" val="408131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0B9C760-DAAF-41ED-9ECC-162D3EEB541D}" type="slidenum">
              <a:rPr lang="es-MX" smtClean="0"/>
              <a:pPr/>
              <a:t>6</a:t>
            </a:fld>
            <a:endParaRPr lang="es-MX"/>
          </a:p>
        </p:txBody>
      </p:sp>
    </p:spTree>
    <p:extLst>
      <p:ext uri="{BB962C8B-B14F-4D97-AF65-F5344CB8AC3E}">
        <p14:creationId xmlns:p14="http://schemas.microsoft.com/office/powerpoint/2010/main" xmlns="" val="408131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0B9C760-DAAF-41ED-9ECC-162D3EEB541D}" type="slidenum">
              <a:rPr lang="es-MX" smtClean="0"/>
              <a:pPr/>
              <a:t>7</a:t>
            </a:fld>
            <a:endParaRPr lang="es-MX"/>
          </a:p>
        </p:txBody>
      </p:sp>
    </p:spTree>
    <p:extLst>
      <p:ext uri="{BB962C8B-B14F-4D97-AF65-F5344CB8AC3E}">
        <p14:creationId xmlns:p14="http://schemas.microsoft.com/office/powerpoint/2010/main" xmlns="" val="408131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8E4D593-D318-4B7D-B18F-F0412D6D4DDE}" type="slidenum">
              <a:rPr lang="es-MX" smtClean="0"/>
              <a:pPr/>
              <a:t>9</a:t>
            </a:fld>
            <a:endParaRPr lang="es-MX"/>
          </a:p>
        </p:txBody>
      </p:sp>
    </p:spTree>
    <p:extLst>
      <p:ext uri="{BB962C8B-B14F-4D97-AF65-F5344CB8AC3E}">
        <p14:creationId xmlns:p14="http://schemas.microsoft.com/office/powerpoint/2010/main" xmlns="" val="36643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8E4D593-D318-4B7D-B18F-F0412D6D4DDE}" type="slidenum">
              <a:rPr lang="es-MX" smtClean="0"/>
              <a:pPr/>
              <a:t>10</a:t>
            </a:fld>
            <a:endParaRPr lang="es-MX"/>
          </a:p>
        </p:txBody>
      </p:sp>
    </p:spTree>
    <p:extLst>
      <p:ext uri="{BB962C8B-B14F-4D97-AF65-F5344CB8AC3E}">
        <p14:creationId xmlns:p14="http://schemas.microsoft.com/office/powerpoint/2010/main" xmlns="" val="36643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8E4D593-D318-4B7D-B18F-F0412D6D4DDE}" type="slidenum">
              <a:rPr lang="es-MX" smtClean="0"/>
              <a:pPr/>
              <a:t>11</a:t>
            </a:fld>
            <a:endParaRPr lang="es-MX"/>
          </a:p>
        </p:txBody>
      </p:sp>
    </p:spTree>
    <p:extLst>
      <p:ext uri="{BB962C8B-B14F-4D97-AF65-F5344CB8AC3E}">
        <p14:creationId xmlns:p14="http://schemas.microsoft.com/office/powerpoint/2010/main" xmlns="" val="366434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8E4D593-D318-4B7D-B18F-F0412D6D4DDE}" type="slidenum">
              <a:rPr lang="es-MX" smtClean="0"/>
              <a:pPr/>
              <a:t>12</a:t>
            </a:fld>
            <a:endParaRPr lang="es-MX"/>
          </a:p>
        </p:txBody>
      </p:sp>
    </p:spTree>
    <p:extLst>
      <p:ext uri="{BB962C8B-B14F-4D97-AF65-F5344CB8AC3E}">
        <p14:creationId xmlns:p14="http://schemas.microsoft.com/office/powerpoint/2010/main" xmlns="" val="36643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8E4D593-D318-4B7D-B18F-F0412D6D4DDE}" type="slidenum">
              <a:rPr lang="es-MX" smtClean="0"/>
              <a:pPr/>
              <a:t>17</a:t>
            </a:fld>
            <a:endParaRPr lang="es-MX"/>
          </a:p>
        </p:txBody>
      </p:sp>
    </p:spTree>
    <p:extLst>
      <p:ext uri="{BB962C8B-B14F-4D97-AF65-F5344CB8AC3E}">
        <p14:creationId xmlns:p14="http://schemas.microsoft.com/office/powerpoint/2010/main" xmlns="" val="788088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5180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AFE300-CE35-464F-B398-E040B42746C8}" type="datetimeFigureOut">
              <a:rPr lang="es-ES" smtClean="0"/>
              <a:pPr/>
              <a:t>26/03/2015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293742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AFE300-CE35-464F-B398-E040B42746C8}" type="datetimeFigureOut">
              <a:rPr lang="es-ES" smtClean="0"/>
              <a:pPr/>
              <a:t>26/03/2015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165677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31678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AFE300-CE35-464F-B398-E040B42746C8}" type="datetimeFigureOut">
              <a:rPr lang="es-ES" smtClean="0"/>
              <a:pPr/>
              <a:t>26/03/2015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272452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AFE300-CE35-464F-B398-E040B42746C8}" type="datetimeFigureOut">
              <a:rPr lang="es-ES" smtClean="0"/>
              <a:pPr/>
              <a:t>26/03/2015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48537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AFE300-CE35-464F-B398-E040B42746C8}" type="datetimeFigureOut">
              <a:rPr lang="es-ES" smtClean="0"/>
              <a:pPr/>
              <a:t>26/03/2015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7793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CAFE300-CE35-464F-B398-E040B42746C8}" type="datetimeFigureOut">
              <a:rPr lang="es-ES" smtClean="0"/>
              <a:pPr/>
              <a:t>26/03/2015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51326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CAFE300-CE35-464F-B398-E040B42746C8}" type="datetimeFigureOut">
              <a:rPr lang="es-ES" smtClean="0"/>
              <a:pPr/>
              <a:t>26/03/2015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196048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FE300-CE35-464F-B398-E040B42746C8}" type="datetimeFigureOut">
              <a:rPr lang="es-ES" smtClean="0"/>
              <a:pPr/>
              <a:t>26/03/2015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279287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AFE300-CE35-464F-B398-E040B42746C8}" type="datetimeFigureOut">
              <a:rPr lang="es-ES" smtClean="0"/>
              <a:pPr/>
              <a:t>26/03/2015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175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AFE300-CE35-464F-B398-E040B42746C8}" type="datetimeFigureOut">
              <a:rPr lang="es-ES" smtClean="0"/>
              <a:pPr/>
              <a:t>26/03/2015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389295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FE300-CE35-464F-B398-E040B42746C8}" type="datetimeFigureOut">
              <a:rPr lang="es-ES" smtClean="0"/>
              <a:pPr/>
              <a:t>26/03/2015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2F29-912A-495A-A0A6-C03C08D5D2F8}" type="slidenum">
              <a:rPr lang="es-ES" smtClean="0"/>
              <a:pPr/>
              <a:t>‹Nº›</a:t>
            </a:fld>
            <a:endParaRPr lang="es-ES"/>
          </a:p>
        </p:txBody>
      </p:sp>
    </p:spTree>
    <p:extLst>
      <p:ext uri="{BB962C8B-B14F-4D97-AF65-F5344CB8AC3E}">
        <p14:creationId xmlns:p14="http://schemas.microsoft.com/office/powerpoint/2010/main" xmlns="" val="3995865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44538" y="4336131"/>
            <a:ext cx="5944256" cy="707886"/>
          </a:xfrm>
          <a:prstGeom prst="rect">
            <a:avLst/>
          </a:prstGeom>
          <a:noFill/>
          <a:ln>
            <a:noFill/>
          </a:ln>
        </p:spPr>
        <p:txBody>
          <a:bodyPr wrap="none" lIns="91440" tIns="45720" rIns="91440" bIns="45720">
            <a:spAutoFit/>
          </a:bodyPr>
          <a:lstStyle/>
          <a:p>
            <a:pPr algn="ctr"/>
            <a:r>
              <a:rPr lang="es-ES_tradnl" sz="2400" b="1" i="1" dirty="0" smtClean="0">
                <a:ln w="10541" cmpd="sng">
                  <a:solidFill>
                    <a:srgbClr val="4F81BD">
                      <a:shade val="88000"/>
                      <a:satMod val="110000"/>
                    </a:srgbClr>
                  </a:solidFill>
                  <a:prstDash val="solid"/>
                </a:ln>
                <a:solidFill>
                  <a:prstClr val="black"/>
                </a:solidFill>
                <a:latin typeface="Arial" pitchFamily="34" charset="0"/>
                <a:cs typeface="Arial" pitchFamily="34" charset="0"/>
              </a:rPr>
              <a:t>LIC. FÉLIX CÉSAR SALINAS MORALES</a:t>
            </a:r>
          </a:p>
          <a:p>
            <a:pPr algn="ctr"/>
            <a:r>
              <a:rPr lang="es-ES_tradnl" sz="1600" b="1" i="1" dirty="0" smtClean="0">
                <a:ln w="10541" cmpd="sng">
                  <a:solidFill>
                    <a:srgbClr val="4F81BD">
                      <a:shade val="88000"/>
                      <a:satMod val="110000"/>
                    </a:srgbClr>
                  </a:solidFill>
                  <a:prstDash val="solid"/>
                </a:ln>
                <a:solidFill>
                  <a:prstClr val="black"/>
                </a:solidFill>
                <a:latin typeface="Arial" pitchFamily="34" charset="0"/>
                <a:cs typeface="Arial" pitchFamily="34" charset="0"/>
              </a:rPr>
              <a:t>SECRETARIO DE DESARROLLO SOCIAL MUNICIPAL</a:t>
            </a:r>
            <a:endParaRPr lang="es-ES" sz="1600" b="1" i="1" dirty="0">
              <a:ln w="10541" cmpd="sng">
                <a:solidFill>
                  <a:srgbClr val="4F81BD">
                    <a:shade val="88000"/>
                    <a:satMod val="110000"/>
                  </a:srgbClr>
                </a:solidFill>
                <a:prstDash val="solid"/>
              </a:ln>
              <a:solidFill>
                <a:prstClr val="black"/>
              </a:solidFill>
              <a:latin typeface="Arial" pitchFamily="34" charset="0"/>
              <a:cs typeface="Arial" pitchFamily="34" charset="0"/>
            </a:endParaRPr>
          </a:p>
        </p:txBody>
      </p:sp>
      <p:grpSp>
        <p:nvGrpSpPr>
          <p:cNvPr id="5" name="4 Grupo"/>
          <p:cNvGrpSpPr/>
          <p:nvPr/>
        </p:nvGrpSpPr>
        <p:grpSpPr>
          <a:xfrm>
            <a:off x="1675641" y="1557463"/>
            <a:ext cx="5605121" cy="2107523"/>
            <a:chOff x="1559167" y="1179497"/>
            <a:chExt cx="6774487" cy="2700842"/>
          </a:xfrm>
        </p:grpSpPr>
        <p:pic>
          <p:nvPicPr>
            <p:cNvPr id="6" name="Picture 3" descr="C:\Users\SEC. AYUNTAMIENTO\Desktop\logo Desarrollo Social.jpg"/>
            <p:cNvPicPr>
              <a:picLocks noChangeAspect="1" noChangeArrowheads="1"/>
            </p:cNvPicPr>
            <p:nvPr/>
          </p:nvPicPr>
          <p:blipFill rotWithShape="1">
            <a:blip r:embed="rId2" cstate="print">
              <a:clrChange>
                <a:clrFrom>
                  <a:srgbClr val="FFFFFF"/>
                </a:clrFrom>
                <a:clrTo>
                  <a:srgbClr val="FFFFFF">
                    <a:alpha val="0"/>
                  </a:srgbClr>
                </a:clrTo>
              </a:clrChange>
            </a:blip>
            <a:srcRect l="1217" t="30616" b="18614"/>
            <a:stretch/>
          </p:blipFill>
          <p:spPr bwMode="auto">
            <a:xfrm>
              <a:off x="1559167" y="1559169"/>
              <a:ext cx="6774487" cy="2321170"/>
            </a:xfrm>
            <a:prstGeom prst="rect">
              <a:avLst/>
            </a:prstGeom>
            <a:noFill/>
          </p:spPr>
        </p:pic>
        <p:pic>
          <p:nvPicPr>
            <p:cNvPr id="7" name="6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922220" y="1179497"/>
              <a:ext cx="449980" cy="363228"/>
            </a:xfrm>
            <a:prstGeom prst="rect">
              <a:avLst/>
            </a:prstGeom>
          </p:spPr>
        </p:pic>
      </p:grpSp>
      <p:sp>
        <p:nvSpPr>
          <p:cNvPr id="13" name="12 Rectángulo"/>
          <p:cNvSpPr/>
          <p:nvPr/>
        </p:nvSpPr>
        <p:spPr>
          <a:xfrm>
            <a:off x="1283409" y="158234"/>
            <a:ext cx="6932795" cy="954107"/>
          </a:xfrm>
          <a:prstGeom prst="rect">
            <a:avLst/>
          </a:prstGeom>
        </p:spPr>
        <p:txBody>
          <a:bodyPr wrap="none">
            <a:spAutoFit/>
          </a:bodyPr>
          <a:lstStyle/>
          <a:p>
            <a:pPr algn="ctr"/>
            <a:r>
              <a:rPr lang="en-US" sz="2800" b="1" i="1" dirty="0" smtClean="0">
                <a:solidFill>
                  <a:srgbClr val="FFFF66"/>
                </a:solidFill>
                <a:latin typeface="Arial" panose="020B0604020202020204" pitchFamily="34" charset="0"/>
                <a:cs typeface="Arial" panose="020B0604020202020204" pitchFamily="34" charset="0"/>
              </a:rPr>
              <a:t>INFORME  DE ACCIONES REALIZADAS</a:t>
            </a:r>
          </a:p>
          <a:p>
            <a:pPr algn="ctr"/>
            <a:r>
              <a:rPr lang="en-US" sz="2800" b="1" i="1" dirty="0" smtClean="0">
                <a:solidFill>
                  <a:srgbClr val="FFFF66"/>
                </a:solidFill>
                <a:latin typeface="Arial" panose="020B0604020202020204" pitchFamily="34" charset="0"/>
                <a:cs typeface="Arial" panose="020B0604020202020204" pitchFamily="34" charset="0"/>
              </a:rPr>
              <a:t> EN EL MES DE FEBRERO 2015</a:t>
            </a:r>
            <a:endParaRPr lang="es-ES" sz="2800" b="1" i="1" dirty="0">
              <a:solidFill>
                <a:srgbClr val="FFFF66"/>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5497" y="227309"/>
            <a:ext cx="7144330" cy="523220"/>
          </a:xfrm>
          <a:prstGeom prst="rect">
            <a:avLst/>
          </a:prstGeom>
          <a:noFill/>
        </p:spPr>
        <p:txBody>
          <a:bodyPr wrap="square" rtlCol="0">
            <a:spAutoFit/>
          </a:bodyPr>
          <a:lstStyle/>
          <a:p>
            <a:r>
              <a:rPr lang="es-MX" sz="2800" b="1" i="1" dirty="0" smtClean="0">
                <a:solidFill>
                  <a:srgbClr val="FFFF00"/>
                </a:solidFill>
              </a:rPr>
              <a:t>           </a:t>
            </a:r>
            <a:endParaRPr lang="es-MX" sz="3200" b="1" i="1" dirty="0">
              <a:solidFill>
                <a:srgbClr val="FFFF00"/>
              </a:solidFill>
            </a:endParaRPr>
          </a:p>
        </p:txBody>
      </p:sp>
      <p:sp>
        <p:nvSpPr>
          <p:cNvPr id="8" name="CuadroTexto 7"/>
          <p:cNvSpPr txBox="1"/>
          <p:nvPr/>
        </p:nvSpPr>
        <p:spPr>
          <a:xfrm>
            <a:off x="1584101" y="6478073"/>
            <a:ext cx="6001555" cy="369332"/>
          </a:xfrm>
          <a:prstGeom prst="rect">
            <a:avLst/>
          </a:prstGeom>
          <a:noFill/>
        </p:spPr>
        <p:txBody>
          <a:bodyPr wrap="square" rtlCol="0">
            <a:spAutoFit/>
          </a:bodyPr>
          <a:lstStyle/>
          <a:p>
            <a:endParaRPr lang="es-MX" dirty="0"/>
          </a:p>
        </p:txBody>
      </p:sp>
      <p:sp>
        <p:nvSpPr>
          <p:cNvPr id="12" name="CuadroTexto 11"/>
          <p:cNvSpPr txBox="1"/>
          <p:nvPr/>
        </p:nvSpPr>
        <p:spPr>
          <a:xfrm>
            <a:off x="631506" y="478865"/>
            <a:ext cx="7891071"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ACCIÓN COMUNITARIA</a:t>
            </a:r>
          </a:p>
        </p:txBody>
      </p:sp>
      <p:sp>
        <p:nvSpPr>
          <p:cNvPr id="15"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7" name="6 Rectángulo"/>
          <p:cNvSpPr/>
          <p:nvPr/>
        </p:nvSpPr>
        <p:spPr>
          <a:xfrm>
            <a:off x="326571" y="1321163"/>
            <a:ext cx="8647612" cy="4624343"/>
          </a:xfrm>
          <a:prstGeom prst="rect">
            <a:avLst/>
          </a:prstGeom>
        </p:spPr>
        <p:txBody>
          <a:bodyPr wrap="square">
            <a:spAutoFit/>
          </a:bodyPr>
          <a:lstStyle/>
          <a:p>
            <a:pPr marL="114300" indent="0">
              <a:buNone/>
            </a:pPr>
            <a:endParaRPr lang="es-ES" sz="1650" b="1" dirty="0">
              <a:latin typeface="Arial" pitchFamily="34" charset="0"/>
              <a:cs typeface="Arial" pitchFamily="34" charset="0"/>
            </a:endParaRPr>
          </a:p>
          <a:p>
            <a:pPr marL="114300" indent="0">
              <a:buNone/>
            </a:pPr>
            <a:r>
              <a:rPr lang="es-ES" sz="2000" dirty="0" smtClean="0">
                <a:latin typeface="Arial" pitchFamily="34" charset="0"/>
                <a:cs typeface="Arial" pitchFamily="34" charset="0"/>
              </a:rPr>
              <a:t>COLONIAS DE LAS QUE SE ATENDIERON LAS PETICIONES:</a:t>
            </a:r>
          </a:p>
          <a:p>
            <a:pPr marL="114300" indent="0">
              <a:buNone/>
            </a:pPr>
            <a:endParaRPr lang="es-ES" b="1" dirty="0" smtClean="0">
              <a:latin typeface="Arial" pitchFamily="34" charset="0"/>
              <a:cs typeface="Arial" pitchFamily="34" charset="0"/>
            </a:endParaRPr>
          </a:p>
          <a:p>
            <a:r>
              <a:rPr lang="es-ES" dirty="0" smtClean="0">
                <a:latin typeface="Arial" pitchFamily="34" charset="0"/>
                <a:cs typeface="Arial" pitchFamily="34" charset="0"/>
              </a:rPr>
              <a:t>-    Las Lomas 4° sector</a:t>
            </a:r>
          </a:p>
          <a:p>
            <a:pPr marL="285750" indent="-285750">
              <a:buFontTx/>
              <a:buChar char="-"/>
            </a:pPr>
            <a:r>
              <a:rPr lang="es-ES" dirty="0" smtClean="0">
                <a:latin typeface="Arial" pitchFamily="34" charset="0"/>
                <a:cs typeface="Arial" pitchFamily="34" charset="0"/>
              </a:rPr>
              <a:t>Mirador de San Antonio</a:t>
            </a:r>
          </a:p>
          <a:p>
            <a:pPr marL="285750" indent="-285750">
              <a:buFontTx/>
              <a:buChar char="-"/>
            </a:pPr>
            <a:r>
              <a:rPr lang="es-ES" dirty="0" smtClean="0">
                <a:latin typeface="Arial" pitchFamily="34" charset="0"/>
                <a:cs typeface="Arial" pitchFamily="34" charset="0"/>
              </a:rPr>
              <a:t>Aurora</a:t>
            </a:r>
          </a:p>
          <a:p>
            <a:pPr marL="285750" indent="-285750">
              <a:buFontTx/>
              <a:buChar char="-"/>
            </a:pPr>
            <a:r>
              <a:rPr lang="es-ES" dirty="0" smtClean="0">
                <a:latin typeface="Arial" pitchFamily="34" charset="0"/>
                <a:cs typeface="Arial" pitchFamily="34" charset="0"/>
              </a:rPr>
              <a:t>San José</a:t>
            </a:r>
          </a:p>
          <a:p>
            <a:pPr marL="285750" indent="-285750">
              <a:buFontTx/>
              <a:buChar char="-"/>
            </a:pPr>
            <a:r>
              <a:rPr lang="es-ES" dirty="0" smtClean="0">
                <a:latin typeface="Arial" pitchFamily="34" charset="0"/>
                <a:cs typeface="Arial" pitchFamily="34" charset="0"/>
              </a:rPr>
              <a:t>Ismael Flores </a:t>
            </a:r>
          </a:p>
          <a:p>
            <a:pPr marL="285750" indent="-285750">
              <a:buFontTx/>
              <a:buChar char="-"/>
            </a:pPr>
            <a:r>
              <a:rPr lang="es-ES" dirty="0" smtClean="0">
                <a:latin typeface="Arial" pitchFamily="34" charset="0"/>
                <a:cs typeface="Arial" pitchFamily="34" charset="0"/>
              </a:rPr>
              <a:t>Paseo el </a:t>
            </a:r>
            <a:r>
              <a:rPr lang="es-ES" dirty="0" err="1" smtClean="0">
                <a:latin typeface="Arial" pitchFamily="34" charset="0"/>
                <a:cs typeface="Arial" pitchFamily="34" charset="0"/>
              </a:rPr>
              <a:t>Sabinal</a:t>
            </a:r>
            <a:endParaRPr lang="es-ES" dirty="0" smtClean="0">
              <a:latin typeface="Arial" pitchFamily="34" charset="0"/>
              <a:cs typeface="Arial" pitchFamily="34" charset="0"/>
            </a:endParaRPr>
          </a:p>
          <a:p>
            <a:pPr marL="285750" indent="-285750">
              <a:buFontTx/>
              <a:buChar char="-"/>
            </a:pPr>
            <a:r>
              <a:rPr lang="es-ES" dirty="0" smtClean="0">
                <a:latin typeface="Arial" pitchFamily="34" charset="0"/>
                <a:cs typeface="Arial" pitchFamily="34" charset="0"/>
              </a:rPr>
              <a:t>Monte Verde 1</a:t>
            </a:r>
            <a:r>
              <a:rPr lang="es-MX" dirty="0" smtClean="0">
                <a:latin typeface="Arial" pitchFamily="34" charset="0"/>
                <a:cs typeface="Arial" pitchFamily="34" charset="0"/>
              </a:rPr>
              <a:t>°</a:t>
            </a:r>
          </a:p>
          <a:p>
            <a:pPr algn="just"/>
            <a:endParaRPr lang="es-ES" b="1" dirty="0" smtClean="0">
              <a:latin typeface="Arial" pitchFamily="34" charset="0"/>
              <a:cs typeface="Arial" pitchFamily="34" charset="0"/>
            </a:endParaRPr>
          </a:p>
          <a:p>
            <a:pPr algn="just"/>
            <a:endParaRPr lang="es-ES" b="1" dirty="0" smtClean="0">
              <a:latin typeface="Arial" pitchFamily="34" charset="0"/>
              <a:cs typeface="Arial" pitchFamily="34" charset="0"/>
            </a:endParaRPr>
          </a:p>
          <a:p>
            <a:pPr algn="just"/>
            <a:endParaRPr lang="es-ES" b="1" dirty="0" smtClean="0">
              <a:latin typeface="Arial" pitchFamily="34" charset="0"/>
              <a:cs typeface="Arial" pitchFamily="34" charset="0"/>
            </a:endParaRPr>
          </a:p>
          <a:p>
            <a:pPr algn="just"/>
            <a:r>
              <a:rPr lang="es-ES" sz="2000" b="1" dirty="0" smtClean="0">
                <a:latin typeface="Arial" pitchFamily="34" charset="0"/>
                <a:cs typeface="Arial" pitchFamily="34" charset="0"/>
              </a:rPr>
              <a:t>Avance: </a:t>
            </a:r>
            <a:r>
              <a:rPr lang="es-ES" sz="2000" dirty="0" smtClean="0">
                <a:latin typeface="Arial" pitchFamily="34" charset="0"/>
                <a:cs typeface="Arial" pitchFamily="34" charset="0"/>
              </a:rPr>
              <a:t>De las colonias antes señaladas, fueron atendidos y gestionados para su respuesta, solicitando de cada una de ellas el número de folio asignado, para continuar con el seguimiento de las mismas</a:t>
            </a:r>
            <a:r>
              <a:rPr lang="es-ES" dirty="0" smtClean="0">
                <a:latin typeface="Arial" pitchFamily="34" charset="0"/>
                <a:cs typeface="Arial" pitchFamily="34" charset="0"/>
              </a:rPr>
              <a:t>.  </a:t>
            </a:r>
          </a:p>
        </p:txBody>
      </p:sp>
      <p:graphicFrame>
        <p:nvGraphicFramePr>
          <p:cNvPr id="9" name="8 Tabla"/>
          <p:cNvGraphicFramePr>
            <a:graphicFrameLocks noGrp="1"/>
          </p:cNvGraphicFramePr>
          <p:nvPr>
            <p:extLst>
              <p:ext uri="{D42A27DB-BD31-4B8C-83A1-F6EECF244321}">
                <p14:modId xmlns:p14="http://schemas.microsoft.com/office/powerpoint/2010/main" xmlns="" val="1267919870"/>
              </p:ext>
            </p:extLst>
          </p:nvPr>
        </p:nvGraphicFramePr>
        <p:xfrm>
          <a:off x="3546204" y="2293131"/>
          <a:ext cx="5232400" cy="2294185"/>
        </p:xfrm>
        <a:graphic>
          <a:graphicData uri="http://schemas.openxmlformats.org/drawingml/2006/table">
            <a:tbl>
              <a:tblPr firstRow="1" bandRow="1">
                <a:tableStyleId>{5C22544A-7EE6-4342-B048-85BDC9FD1C3A}</a:tableStyleId>
              </a:tblPr>
              <a:tblGrid>
                <a:gridCol w="1025796"/>
                <a:gridCol w="1590404"/>
                <a:gridCol w="1308100"/>
                <a:gridCol w="1308100"/>
              </a:tblGrid>
              <a:tr h="371010">
                <a:tc gridSpan="4">
                  <a:txBody>
                    <a:bodyPr/>
                    <a:lstStyle/>
                    <a:p>
                      <a:pPr algn="ctr"/>
                      <a:r>
                        <a:rPr lang="es-ES" sz="2000" b="1" dirty="0" smtClean="0">
                          <a:solidFill>
                            <a:schemeClr val="accent4">
                              <a:lumMod val="60000"/>
                              <a:lumOff val="40000"/>
                            </a:schemeClr>
                          </a:solidFill>
                          <a:latin typeface="Arial" pitchFamily="34" charset="0"/>
                          <a:cs typeface="Arial" pitchFamily="34" charset="0"/>
                        </a:rPr>
                        <a:t>PETICIONES</a:t>
                      </a:r>
                      <a:endParaRPr lang="es-MX" sz="2000" dirty="0">
                        <a:solidFill>
                          <a:srgbClr val="FFFF00"/>
                        </a:solidFill>
                      </a:endParaRPr>
                    </a:p>
                  </a:txBody>
                  <a:tcPr>
                    <a:solidFill>
                      <a:srgbClr val="03129F"/>
                    </a:solidFill>
                  </a:tcPr>
                </a:tc>
                <a:tc hMerge="1">
                  <a:txBody>
                    <a:bodyPr/>
                    <a:lstStyle/>
                    <a:p>
                      <a:endParaRPr lang="es-MX" dirty="0"/>
                    </a:p>
                  </a:txBody>
                  <a:tcPr/>
                </a:tc>
                <a:tc hMerge="1">
                  <a:txBody>
                    <a:bodyPr/>
                    <a:lstStyle/>
                    <a:p>
                      <a:endParaRPr lang="es-MX" dirty="0"/>
                    </a:p>
                  </a:txBody>
                  <a:tcPr/>
                </a:tc>
                <a:tc hMerge="1">
                  <a:txBody>
                    <a:bodyPr/>
                    <a:lstStyle/>
                    <a:p>
                      <a:pPr algn="ctr"/>
                      <a:endParaRPr lang="es-MX" dirty="0"/>
                    </a:p>
                  </a:txBody>
                  <a:tcPr/>
                </a:tc>
              </a:tr>
              <a:tr h="487063">
                <a:tc>
                  <a:txBody>
                    <a:bodyPr/>
                    <a:lstStyle/>
                    <a:p>
                      <a:pPr algn="ctr"/>
                      <a:r>
                        <a:rPr lang="es-MX" sz="1200" dirty="0" smtClean="0"/>
                        <a:t>MES</a:t>
                      </a:r>
                      <a:endParaRPr lang="es-MX" sz="1200" b="1" dirty="0">
                        <a:latin typeface="Arial" pitchFamily="34" charset="0"/>
                        <a:cs typeface="Arial" pitchFamily="34" charset="0"/>
                      </a:endParaRPr>
                    </a:p>
                  </a:txBody>
                  <a:tcPr/>
                </a:tc>
                <a:tc>
                  <a:txBody>
                    <a:bodyPr/>
                    <a:lstStyle/>
                    <a:p>
                      <a:pPr algn="ctr"/>
                      <a:r>
                        <a:rPr lang="es-MX" sz="1200" dirty="0" smtClean="0"/>
                        <a:t>PETICIONES</a:t>
                      </a:r>
                    </a:p>
                    <a:p>
                      <a:pPr algn="ctr"/>
                      <a:r>
                        <a:rPr lang="es-MX" sz="1200" dirty="0" smtClean="0"/>
                        <a:t>ENVIADAS</a:t>
                      </a:r>
                      <a:endParaRPr lang="es-MX" sz="1200" b="1" dirty="0">
                        <a:latin typeface="Arial" pitchFamily="34" charset="0"/>
                        <a:cs typeface="Arial" pitchFamily="34" charset="0"/>
                      </a:endParaRPr>
                    </a:p>
                  </a:txBody>
                  <a:tcPr/>
                </a:tc>
                <a:tc>
                  <a:txBody>
                    <a:bodyPr/>
                    <a:lstStyle/>
                    <a:p>
                      <a:pPr algn="ctr"/>
                      <a:r>
                        <a:rPr lang="es-MX" sz="1200" dirty="0" smtClean="0"/>
                        <a:t>PETICIONES </a:t>
                      </a:r>
                    </a:p>
                    <a:p>
                      <a:pPr algn="ctr"/>
                      <a:r>
                        <a:rPr lang="es-MX" sz="1200" dirty="0" smtClean="0"/>
                        <a:t>GESTIONADAS</a:t>
                      </a:r>
                      <a:endParaRPr lang="es-MX" sz="1200" b="1" dirty="0">
                        <a:latin typeface="Arial" pitchFamily="34" charset="0"/>
                        <a:cs typeface="Arial" pitchFamily="34" charset="0"/>
                      </a:endParaRPr>
                    </a:p>
                  </a:txBody>
                  <a:tcPr/>
                </a:tc>
                <a:tc>
                  <a:txBody>
                    <a:bodyPr/>
                    <a:lstStyle/>
                    <a:p>
                      <a:pPr algn="ctr"/>
                      <a:r>
                        <a:rPr lang="es-MX" sz="1200" dirty="0" smtClean="0"/>
                        <a:t>PETICIONES </a:t>
                      </a:r>
                    </a:p>
                    <a:p>
                      <a:pPr algn="ctr"/>
                      <a:r>
                        <a:rPr lang="es-MX" sz="1200" dirty="0" smtClean="0"/>
                        <a:t>EN ESPERA</a:t>
                      </a:r>
                      <a:endParaRPr lang="es-MX" sz="1200" b="1" dirty="0">
                        <a:latin typeface="Arial" pitchFamily="34" charset="0"/>
                        <a:cs typeface="Arial" pitchFamily="34" charset="0"/>
                      </a:endParaRPr>
                    </a:p>
                  </a:txBody>
                  <a:tcPr/>
                </a:tc>
              </a:tr>
              <a:tr h="470294">
                <a:tc>
                  <a:txBody>
                    <a:bodyPr/>
                    <a:lstStyle/>
                    <a:p>
                      <a:pPr algn="ctr"/>
                      <a:r>
                        <a:rPr lang="es-MX" sz="1200" dirty="0" smtClean="0"/>
                        <a:t>DICIEMBRE</a:t>
                      </a:r>
                      <a:endParaRPr lang="es-MX" sz="1200" dirty="0"/>
                    </a:p>
                  </a:txBody>
                  <a:tcPr/>
                </a:tc>
                <a:tc>
                  <a:txBody>
                    <a:bodyPr/>
                    <a:lstStyle/>
                    <a:p>
                      <a:pPr algn="ctr"/>
                      <a:r>
                        <a:rPr lang="es-MX" dirty="0" smtClean="0"/>
                        <a:t>15</a:t>
                      </a:r>
                      <a:endParaRPr lang="es-MX" dirty="0"/>
                    </a:p>
                  </a:txBody>
                  <a:tcPr/>
                </a:tc>
                <a:tc>
                  <a:txBody>
                    <a:bodyPr/>
                    <a:lstStyle/>
                    <a:p>
                      <a:pPr algn="ctr"/>
                      <a:r>
                        <a:rPr lang="es-MX" dirty="0" smtClean="0"/>
                        <a:t>5</a:t>
                      </a:r>
                      <a:endParaRPr lang="es-MX" dirty="0"/>
                    </a:p>
                  </a:txBody>
                  <a:tcPr/>
                </a:tc>
                <a:tc>
                  <a:txBody>
                    <a:bodyPr/>
                    <a:lstStyle/>
                    <a:p>
                      <a:pPr algn="ctr"/>
                      <a:r>
                        <a:rPr lang="es-MX" dirty="0" smtClean="0"/>
                        <a:t>10</a:t>
                      </a:r>
                      <a:endParaRPr lang="es-MX" dirty="0"/>
                    </a:p>
                  </a:txBody>
                  <a:tcPr/>
                </a:tc>
              </a:tr>
              <a:tr h="470294">
                <a:tc>
                  <a:txBody>
                    <a:bodyPr/>
                    <a:lstStyle/>
                    <a:p>
                      <a:pPr algn="ctr"/>
                      <a:r>
                        <a:rPr lang="es-MX" sz="1200" dirty="0" smtClean="0"/>
                        <a:t>ENERO</a:t>
                      </a:r>
                      <a:r>
                        <a:rPr lang="es-MX" sz="1200" baseline="0" dirty="0" smtClean="0"/>
                        <a:t> </a:t>
                      </a:r>
                      <a:endParaRPr lang="es-MX" sz="1200" dirty="0"/>
                    </a:p>
                  </a:txBody>
                  <a:tcPr/>
                </a:tc>
                <a:tc>
                  <a:txBody>
                    <a:bodyPr/>
                    <a:lstStyle/>
                    <a:p>
                      <a:pPr algn="ctr"/>
                      <a:r>
                        <a:rPr lang="es-MX" dirty="0" smtClean="0"/>
                        <a:t>17</a:t>
                      </a:r>
                      <a:endParaRPr lang="es-MX" dirty="0"/>
                    </a:p>
                  </a:txBody>
                  <a:tcPr/>
                </a:tc>
                <a:tc>
                  <a:txBody>
                    <a:bodyPr/>
                    <a:lstStyle/>
                    <a:p>
                      <a:pPr algn="ctr"/>
                      <a:r>
                        <a:rPr lang="es-MX" dirty="0" smtClean="0"/>
                        <a:t>0</a:t>
                      </a:r>
                      <a:endParaRPr lang="es-MX" dirty="0"/>
                    </a:p>
                  </a:txBody>
                  <a:tcPr/>
                </a:tc>
                <a:tc>
                  <a:txBody>
                    <a:bodyPr/>
                    <a:lstStyle/>
                    <a:p>
                      <a:pPr algn="ctr"/>
                      <a:r>
                        <a:rPr lang="es-MX" dirty="0" smtClean="0"/>
                        <a:t>17</a:t>
                      </a:r>
                      <a:endParaRPr lang="es-MX" dirty="0"/>
                    </a:p>
                  </a:txBody>
                  <a:tcPr/>
                </a:tc>
              </a:tr>
              <a:tr h="470294">
                <a:tc>
                  <a:txBody>
                    <a:bodyPr/>
                    <a:lstStyle/>
                    <a:p>
                      <a:pPr algn="ctr"/>
                      <a:r>
                        <a:rPr lang="es-MX" sz="1200" baseline="0" dirty="0" smtClean="0"/>
                        <a:t>FEBRERO </a:t>
                      </a:r>
                      <a:endParaRPr lang="es-MX" sz="1200" dirty="0"/>
                    </a:p>
                  </a:txBody>
                  <a:tcPr/>
                </a:tc>
                <a:tc>
                  <a:txBody>
                    <a:bodyPr/>
                    <a:lstStyle/>
                    <a:p>
                      <a:pPr algn="ctr"/>
                      <a:r>
                        <a:rPr lang="es-MX" dirty="0" smtClean="0"/>
                        <a:t>20</a:t>
                      </a:r>
                      <a:endParaRPr lang="es-MX" dirty="0"/>
                    </a:p>
                  </a:txBody>
                  <a:tcPr/>
                </a:tc>
                <a:tc>
                  <a:txBody>
                    <a:bodyPr/>
                    <a:lstStyle/>
                    <a:p>
                      <a:pPr algn="ctr"/>
                      <a:r>
                        <a:rPr lang="es-MX" dirty="0" smtClean="0"/>
                        <a:t>3</a:t>
                      </a:r>
                      <a:endParaRPr lang="es-MX" dirty="0"/>
                    </a:p>
                  </a:txBody>
                  <a:tcPr/>
                </a:tc>
                <a:tc>
                  <a:txBody>
                    <a:bodyPr/>
                    <a:lstStyle/>
                    <a:p>
                      <a:pPr algn="ctr"/>
                      <a:r>
                        <a:rPr lang="es-MX" dirty="0" smtClean="0"/>
                        <a:t>17</a:t>
                      </a:r>
                      <a:endParaRPr lang="es-MX" dirty="0"/>
                    </a:p>
                  </a:txBody>
                  <a:tcPr/>
                </a:tc>
              </a:tr>
            </a:tbl>
          </a:graphicData>
        </a:graphic>
      </p:graphicFrame>
    </p:spTree>
    <p:extLst>
      <p:ext uri="{BB962C8B-B14F-4D97-AF65-F5344CB8AC3E}">
        <p14:creationId xmlns:p14="http://schemas.microsoft.com/office/powerpoint/2010/main" xmlns="" val="203963385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5497" y="227309"/>
            <a:ext cx="7144330" cy="523220"/>
          </a:xfrm>
          <a:prstGeom prst="rect">
            <a:avLst/>
          </a:prstGeom>
          <a:noFill/>
        </p:spPr>
        <p:txBody>
          <a:bodyPr wrap="square" rtlCol="0">
            <a:spAutoFit/>
          </a:bodyPr>
          <a:lstStyle/>
          <a:p>
            <a:r>
              <a:rPr lang="es-MX" sz="2800" b="1" i="1" dirty="0" smtClean="0">
                <a:solidFill>
                  <a:srgbClr val="FFFF00"/>
                </a:solidFill>
              </a:rPr>
              <a:t>           </a:t>
            </a:r>
            <a:endParaRPr lang="es-MX" sz="3200" b="1" i="1" dirty="0">
              <a:solidFill>
                <a:srgbClr val="FFFF00"/>
              </a:solidFill>
            </a:endParaRPr>
          </a:p>
        </p:txBody>
      </p:sp>
      <p:sp>
        <p:nvSpPr>
          <p:cNvPr id="8" name="CuadroTexto 7"/>
          <p:cNvSpPr txBox="1"/>
          <p:nvPr/>
        </p:nvSpPr>
        <p:spPr>
          <a:xfrm>
            <a:off x="1584101" y="6478073"/>
            <a:ext cx="6001555" cy="369332"/>
          </a:xfrm>
          <a:prstGeom prst="rect">
            <a:avLst/>
          </a:prstGeom>
          <a:noFill/>
        </p:spPr>
        <p:txBody>
          <a:bodyPr wrap="square" rtlCol="0">
            <a:spAutoFit/>
          </a:bodyPr>
          <a:lstStyle/>
          <a:p>
            <a:endParaRPr lang="es-MX" dirty="0"/>
          </a:p>
        </p:txBody>
      </p:sp>
      <p:sp>
        <p:nvSpPr>
          <p:cNvPr id="12" name="CuadroTexto 11"/>
          <p:cNvSpPr txBox="1"/>
          <p:nvPr/>
        </p:nvSpPr>
        <p:spPr>
          <a:xfrm>
            <a:off x="631506" y="478865"/>
            <a:ext cx="7891071"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ACCIÓN COMUNITARIA</a:t>
            </a:r>
          </a:p>
        </p:txBody>
      </p:sp>
      <p:sp>
        <p:nvSpPr>
          <p:cNvPr id="15"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7" name="6 Rectángulo"/>
          <p:cNvSpPr/>
          <p:nvPr/>
        </p:nvSpPr>
        <p:spPr>
          <a:xfrm>
            <a:off x="318910" y="1371963"/>
            <a:ext cx="7814129" cy="5078313"/>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En una muestra de acercamiento del municipio con la </a:t>
            </a:r>
            <a:r>
              <a:rPr lang="es-MX" dirty="0" smtClean="0">
                <a:latin typeface="Arial" panose="020B0604020202020204" pitchFamily="34" charset="0"/>
                <a:cs typeface="Arial" panose="020B0604020202020204" pitchFamily="34" charset="0"/>
              </a:rPr>
              <a:t>comunidad a</a:t>
            </a:r>
            <a:r>
              <a:rPr lang="es-ES" dirty="0" smtClean="0">
                <a:latin typeface="Arial" pitchFamily="34" charset="0"/>
                <a:cs typeface="Arial" pitchFamily="34" charset="0"/>
              </a:rPr>
              <a:t> partir del día Miércoles 04 de Febrero al Lunes 02 de Marzo del presente año, se agendaron 31 Brigadas “Fuerza Social”, de las cuales solo se realizaron 20, ya que por el mal estado del tiempo no se pudieron llevar a cabo. Llevando a los Ciudadanos Juarenses los siguientes cursos y programas: </a:t>
            </a:r>
          </a:p>
          <a:p>
            <a:pPr algn="just"/>
            <a:endParaRPr lang="es-ES" dirty="0">
              <a:latin typeface="Arial" pitchFamily="34" charset="0"/>
              <a:cs typeface="Arial" pitchFamily="34" charset="0"/>
            </a:endParaRPr>
          </a:p>
          <a:p>
            <a:pPr marL="285750" indent="-285750" algn="just">
              <a:buFont typeface="Arial" panose="020B0604020202020204" pitchFamily="34" charset="0"/>
              <a:buChar char="•"/>
            </a:pPr>
            <a:r>
              <a:rPr lang="es-ES" dirty="0" smtClean="0">
                <a:latin typeface="Arial" pitchFamily="34" charset="0"/>
                <a:cs typeface="Arial" pitchFamily="34" charset="0"/>
              </a:rPr>
              <a:t>Curso de elaboración de Cloro y Pinol</a:t>
            </a:r>
          </a:p>
          <a:p>
            <a:pPr marL="285750" indent="-285750" algn="just">
              <a:buFont typeface="Arial" panose="020B0604020202020204" pitchFamily="34" charset="0"/>
              <a:buChar char="•"/>
            </a:pPr>
            <a:r>
              <a:rPr lang="es-ES" dirty="0" smtClean="0">
                <a:latin typeface="Arial" pitchFamily="34" charset="0"/>
                <a:cs typeface="Arial" pitchFamily="34" charset="0"/>
              </a:rPr>
              <a:t>Curso de elaboración de Tamarindo </a:t>
            </a:r>
          </a:p>
          <a:p>
            <a:pPr marL="285750" indent="-285750" algn="just">
              <a:buFont typeface="Arial" panose="020B0604020202020204" pitchFamily="34" charset="0"/>
              <a:buChar char="•"/>
            </a:pPr>
            <a:r>
              <a:rPr lang="es-ES" dirty="0" smtClean="0">
                <a:latin typeface="Arial" pitchFamily="34" charset="0"/>
                <a:cs typeface="Arial" pitchFamily="34" charset="0"/>
              </a:rPr>
              <a:t>Bolsa de Trabajo</a:t>
            </a:r>
          </a:p>
          <a:p>
            <a:pPr marL="285750" indent="-285750" algn="just">
              <a:buFont typeface="Arial" panose="020B0604020202020204" pitchFamily="34" charset="0"/>
              <a:buChar char="•"/>
            </a:pPr>
            <a:r>
              <a:rPr lang="es-ES" dirty="0" smtClean="0">
                <a:latin typeface="Arial" pitchFamily="34" charset="0"/>
                <a:cs typeface="Arial" pitchFamily="34" charset="0"/>
              </a:rPr>
              <a:t>Pre- registro de Testamentos gratuitos</a:t>
            </a:r>
          </a:p>
          <a:p>
            <a:pPr marL="285750" indent="-285750" algn="just">
              <a:buFont typeface="Arial" panose="020B0604020202020204" pitchFamily="34" charset="0"/>
              <a:buChar char="•"/>
            </a:pPr>
            <a:r>
              <a:rPr lang="es-ES" dirty="0" smtClean="0">
                <a:latin typeface="Arial" pitchFamily="34" charset="0"/>
                <a:cs typeface="Arial" pitchFamily="34" charset="0"/>
              </a:rPr>
              <a:t>Fumigación Intradomiciliria</a:t>
            </a:r>
          </a:p>
          <a:p>
            <a:pPr marL="285750" indent="-285750" algn="just">
              <a:buFont typeface="Arial" panose="020B0604020202020204" pitchFamily="34" charset="0"/>
              <a:buChar char="•"/>
            </a:pPr>
            <a:r>
              <a:rPr lang="es-ES" dirty="0" smtClean="0">
                <a:latin typeface="Arial" pitchFamily="34" charset="0"/>
                <a:cs typeface="Arial" pitchFamily="34" charset="0"/>
              </a:rPr>
              <a:t>Abate</a:t>
            </a:r>
          </a:p>
          <a:p>
            <a:pPr marL="285750" indent="-285750" algn="just">
              <a:buFont typeface="Arial" panose="020B0604020202020204" pitchFamily="34" charset="0"/>
              <a:buChar char="•"/>
            </a:pPr>
            <a:r>
              <a:rPr lang="es-ES" dirty="0" smtClean="0">
                <a:latin typeface="Arial" pitchFamily="34" charset="0"/>
                <a:cs typeface="Arial" pitchFamily="34" charset="0"/>
              </a:rPr>
              <a:t>Control Canino </a:t>
            </a:r>
          </a:p>
          <a:p>
            <a:pPr marL="285750" indent="-285750" algn="just">
              <a:buFont typeface="Arial" panose="020B0604020202020204" pitchFamily="34" charset="0"/>
              <a:buChar char="•"/>
            </a:pPr>
            <a:r>
              <a:rPr lang="es-ES" dirty="0" smtClean="0">
                <a:latin typeface="Arial" pitchFamily="34" charset="0"/>
                <a:cs typeface="Arial" pitchFamily="34" charset="0"/>
              </a:rPr>
              <a:t>Bolsa de trabajo para los jóvenes</a:t>
            </a:r>
          </a:p>
          <a:p>
            <a:pPr marL="285750" indent="-285750" algn="just">
              <a:buFont typeface="Arial" panose="020B0604020202020204" pitchFamily="34" charset="0"/>
              <a:buChar char="•"/>
            </a:pPr>
            <a:r>
              <a:rPr lang="es-ES" dirty="0" smtClean="0">
                <a:latin typeface="Arial" pitchFamily="34" charset="0"/>
                <a:cs typeface="Arial" pitchFamily="34" charset="0"/>
              </a:rPr>
              <a:t>Becas </a:t>
            </a:r>
          </a:p>
          <a:p>
            <a:pPr marL="285750" indent="-285750" algn="just">
              <a:buFont typeface="Arial" panose="020B0604020202020204" pitchFamily="34" charset="0"/>
              <a:buChar char="•"/>
            </a:pPr>
            <a:r>
              <a:rPr lang="es-ES" dirty="0" smtClean="0">
                <a:latin typeface="Arial" pitchFamily="34" charset="0"/>
                <a:cs typeface="Arial" pitchFamily="34" charset="0"/>
              </a:rPr>
              <a:t>Clases de ingles </a:t>
            </a:r>
          </a:p>
          <a:p>
            <a:pPr marL="285750" indent="-285750" algn="just">
              <a:buFont typeface="Arial" panose="020B0604020202020204" pitchFamily="34" charset="0"/>
              <a:buChar char="•"/>
            </a:pPr>
            <a:r>
              <a:rPr lang="es-ES" dirty="0" smtClean="0">
                <a:latin typeface="Arial" pitchFamily="34" charset="0"/>
                <a:cs typeface="Arial" pitchFamily="34" charset="0"/>
              </a:rPr>
              <a:t>Preparatoria Abierta </a:t>
            </a:r>
          </a:p>
          <a:p>
            <a:pPr marL="285750" indent="-285750" algn="just">
              <a:buFont typeface="Arial" panose="020B0604020202020204" pitchFamily="34" charset="0"/>
              <a:buChar char="•"/>
            </a:pPr>
            <a:r>
              <a:rPr lang="es-ES" dirty="0" smtClean="0">
                <a:latin typeface="Arial" pitchFamily="34" charset="0"/>
                <a:cs typeface="Arial" pitchFamily="34" charset="0"/>
              </a:rPr>
              <a:t>Arte y Cultura </a:t>
            </a:r>
          </a:p>
        </p:txBody>
      </p:sp>
      <p:pic>
        <p:nvPicPr>
          <p:cNvPr id="9" name="Picture 2" descr="C:\Users\any\Desktop\CRISTY\INFORME DEL MES DE FEBRERO 2015\colla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6798" y="2889426"/>
            <a:ext cx="4539930" cy="34049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963385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5497" y="227309"/>
            <a:ext cx="7144330" cy="523220"/>
          </a:xfrm>
          <a:prstGeom prst="rect">
            <a:avLst/>
          </a:prstGeom>
          <a:noFill/>
        </p:spPr>
        <p:txBody>
          <a:bodyPr wrap="square" rtlCol="0">
            <a:spAutoFit/>
          </a:bodyPr>
          <a:lstStyle/>
          <a:p>
            <a:r>
              <a:rPr lang="es-MX" sz="2800" b="1" i="1" dirty="0" smtClean="0">
                <a:solidFill>
                  <a:srgbClr val="FFFF00"/>
                </a:solidFill>
              </a:rPr>
              <a:t>           </a:t>
            </a:r>
            <a:endParaRPr lang="es-MX" sz="3200" b="1" i="1" dirty="0">
              <a:solidFill>
                <a:srgbClr val="FFFF00"/>
              </a:solidFill>
            </a:endParaRPr>
          </a:p>
        </p:txBody>
      </p:sp>
      <p:sp>
        <p:nvSpPr>
          <p:cNvPr id="8" name="CuadroTexto 7"/>
          <p:cNvSpPr txBox="1"/>
          <p:nvPr/>
        </p:nvSpPr>
        <p:spPr>
          <a:xfrm>
            <a:off x="1584101" y="6478073"/>
            <a:ext cx="6001555" cy="369332"/>
          </a:xfrm>
          <a:prstGeom prst="rect">
            <a:avLst/>
          </a:prstGeom>
          <a:noFill/>
        </p:spPr>
        <p:txBody>
          <a:bodyPr wrap="square" rtlCol="0">
            <a:spAutoFit/>
          </a:bodyPr>
          <a:lstStyle/>
          <a:p>
            <a:endParaRPr lang="es-MX" dirty="0"/>
          </a:p>
        </p:txBody>
      </p:sp>
      <p:sp>
        <p:nvSpPr>
          <p:cNvPr id="12" name="CuadroTexto 11"/>
          <p:cNvSpPr txBox="1"/>
          <p:nvPr/>
        </p:nvSpPr>
        <p:spPr>
          <a:xfrm>
            <a:off x="631506" y="478865"/>
            <a:ext cx="7891071"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ACCIÓN COMUNITARIA</a:t>
            </a:r>
          </a:p>
        </p:txBody>
      </p:sp>
      <p:sp>
        <p:nvSpPr>
          <p:cNvPr id="10"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9" name="8 Rectángulo"/>
          <p:cNvSpPr/>
          <p:nvPr/>
        </p:nvSpPr>
        <p:spPr>
          <a:xfrm>
            <a:off x="1432580" y="0"/>
            <a:ext cx="6244017" cy="584775"/>
          </a:xfrm>
          <a:prstGeom prst="rect">
            <a:avLst/>
          </a:prstGeom>
        </p:spPr>
        <p:txBody>
          <a:bodyPr wrap="none">
            <a:spAutoFit/>
          </a:bodyPr>
          <a:lstStyle/>
          <a:p>
            <a:pPr algn="ctr"/>
            <a:r>
              <a:rPr lang="en-US" sz="3200" b="1" i="1" dirty="0" err="1" smtClean="0">
                <a:solidFill>
                  <a:srgbClr val="FFFF66"/>
                </a:solidFill>
                <a:latin typeface="Arial" panose="020B0604020202020204" pitchFamily="34" charset="0"/>
                <a:cs typeface="Arial" panose="020B0604020202020204" pitchFamily="34" charset="0"/>
              </a:rPr>
              <a:t>Compromisos</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Marzo</a:t>
            </a:r>
            <a:r>
              <a:rPr lang="en-US" sz="3200" b="1" i="1" dirty="0" smtClean="0">
                <a:solidFill>
                  <a:srgbClr val="FFFF66"/>
                </a:solidFill>
                <a:latin typeface="Arial" panose="020B0604020202020204" pitchFamily="34" charset="0"/>
                <a:cs typeface="Arial" panose="020B0604020202020204" pitchFamily="34" charset="0"/>
              </a:rPr>
              <a:t> 2015</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6 Rectángulo"/>
          <p:cNvSpPr/>
          <p:nvPr/>
        </p:nvSpPr>
        <p:spPr>
          <a:xfrm>
            <a:off x="63501" y="1837873"/>
            <a:ext cx="8724900" cy="2385268"/>
          </a:xfrm>
          <a:prstGeom prst="rect">
            <a:avLst/>
          </a:prstGeom>
        </p:spPr>
        <p:txBody>
          <a:bodyPr wrap="square">
            <a:spAutoFit/>
          </a:bodyPr>
          <a:lstStyle/>
          <a:p>
            <a:r>
              <a:rPr lang="es-MX" sz="2400" dirty="0" smtClean="0">
                <a:latin typeface="Arial" pitchFamily="34" charset="0"/>
                <a:cs typeface="Arial" pitchFamily="34" charset="0"/>
              </a:rPr>
              <a:t>Actualización y Toma de protesta.</a:t>
            </a:r>
          </a:p>
          <a:p>
            <a:pPr>
              <a:buNone/>
            </a:pPr>
            <a:endParaRPr lang="es-MX" sz="2400" dirty="0" smtClean="0">
              <a:latin typeface="Arial" pitchFamily="34" charset="0"/>
              <a:cs typeface="Arial" pitchFamily="34" charset="0"/>
            </a:endParaRPr>
          </a:p>
          <a:p>
            <a:r>
              <a:rPr lang="es-MX" sz="2400" dirty="0" smtClean="0">
                <a:latin typeface="Arial" pitchFamily="34" charset="0"/>
                <a:cs typeface="Arial" pitchFamily="34" charset="0"/>
              </a:rPr>
              <a:t>Canalización y reporte de los ciudadanos.</a:t>
            </a:r>
          </a:p>
          <a:p>
            <a:endParaRPr lang="es-MX" sz="2400" dirty="0" smtClean="0">
              <a:latin typeface="Arial" pitchFamily="34" charset="0"/>
              <a:cs typeface="Arial" pitchFamily="34" charset="0"/>
            </a:endParaRPr>
          </a:p>
          <a:p>
            <a:r>
              <a:rPr lang="es-MX" sz="2400" dirty="0" smtClean="0">
                <a:latin typeface="Arial" pitchFamily="34" charset="0"/>
                <a:cs typeface="Arial" pitchFamily="34" charset="0"/>
              </a:rPr>
              <a:t>Convocatoria para Arranques </a:t>
            </a:r>
            <a:r>
              <a:rPr lang="es-MX" sz="2400" dirty="0">
                <a:latin typeface="Arial" pitchFamily="34" charset="0"/>
                <a:cs typeface="Arial" pitchFamily="34" charset="0"/>
              </a:rPr>
              <a:t>e Inauguraciones de obras. </a:t>
            </a:r>
            <a:endParaRPr lang="es-MX" sz="2400" b="1" dirty="0" smtClean="0">
              <a:latin typeface="Arial" pitchFamily="34" charset="0"/>
              <a:cs typeface="Arial" pitchFamily="34" charset="0"/>
            </a:endParaRPr>
          </a:p>
          <a:p>
            <a:endParaRPr lang="es-MX" sz="2900" dirty="0" smtClean="0">
              <a:latin typeface="Arial" pitchFamily="34" charset="0"/>
              <a:cs typeface="Arial" pitchFamily="34" charset="0"/>
            </a:endParaRPr>
          </a:p>
        </p:txBody>
      </p:sp>
    </p:spTree>
    <p:extLst>
      <p:ext uri="{BB962C8B-B14F-4D97-AF65-F5344CB8AC3E}">
        <p14:creationId xmlns:p14="http://schemas.microsoft.com/office/powerpoint/2010/main" xmlns="" val="203963385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3189" y="5460642"/>
            <a:ext cx="6890197" cy="369332"/>
          </a:xfrm>
          <a:prstGeom prst="rect">
            <a:avLst/>
          </a:prstGeom>
          <a:noFill/>
        </p:spPr>
        <p:txBody>
          <a:bodyPr wrap="square" rtlCol="0">
            <a:spAutoFit/>
          </a:bodyPr>
          <a:lstStyle/>
          <a:p>
            <a:endParaRPr lang="es-MX" dirty="0"/>
          </a:p>
        </p:txBody>
      </p:sp>
      <p:sp>
        <p:nvSpPr>
          <p:cNvPr id="10" name="CuadroTexto 9"/>
          <p:cNvSpPr txBox="1"/>
          <p:nvPr/>
        </p:nvSpPr>
        <p:spPr>
          <a:xfrm>
            <a:off x="347730" y="482526"/>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15"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6"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13" name="CuadroTexto 2"/>
          <p:cNvSpPr txBox="1"/>
          <p:nvPr/>
        </p:nvSpPr>
        <p:spPr>
          <a:xfrm>
            <a:off x="200227" y="1314450"/>
            <a:ext cx="8537484" cy="4401205"/>
          </a:xfrm>
          <a:prstGeom prst="rect">
            <a:avLst/>
          </a:prstGeom>
          <a:noFill/>
        </p:spPr>
        <p:txBody>
          <a:bodyPr wrap="square" rtlCol="0">
            <a:spAutoFit/>
          </a:bodyPr>
          <a:lstStyle/>
          <a:p>
            <a:pPr algn="ctr"/>
            <a:r>
              <a:rPr lang="es-MX" sz="2000" b="1" dirty="0">
                <a:latin typeface="Arial" pitchFamily="34" charset="0"/>
                <a:cs typeface="Arial" pitchFamily="34" charset="0"/>
              </a:rPr>
              <a:t> </a:t>
            </a:r>
            <a:r>
              <a:rPr lang="es-MX" sz="2000" b="1" dirty="0" smtClean="0">
                <a:latin typeface="Arial" pitchFamily="34" charset="0"/>
                <a:cs typeface="Arial" pitchFamily="34" charset="0"/>
              </a:rPr>
              <a:t>BRIGADAS FUERZA SOCIAL, EN TU COLONIA</a:t>
            </a:r>
            <a:endParaRPr lang="es-MX" sz="2000" b="1" dirty="0">
              <a:latin typeface="Arial" pitchFamily="34" charset="0"/>
              <a:cs typeface="Arial" pitchFamily="34" charset="0"/>
            </a:endParaRPr>
          </a:p>
          <a:p>
            <a:pPr algn="just"/>
            <a:r>
              <a:rPr lang="es-MX" sz="2000" b="1" dirty="0" smtClean="0">
                <a:latin typeface="Arial" pitchFamily="34" charset="0"/>
                <a:cs typeface="Arial" pitchFamily="34" charset="0"/>
              </a:rPr>
              <a:t> </a:t>
            </a:r>
          </a:p>
          <a:p>
            <a:pPr algn="just"/>
            <a:endParaRPr lang="es-MX" sz="2000" b="1" dirty="0">
              <a:latin typeface="Arial" pitchFamily="34" charset="0"/>
              <a:cs typeface="Arial" pitchFamily="34" charset="0"/>
            </a:endParaRPr>
          </a:p>
          <a:p>
            <a:pPr algn="just"/>
            <a:endParaRPr lang="es-MX" sz="2000" b="1" dirty="0" smtClean="0">
              <a:latin typeface="Arial" pitchFamily="34" charset="0"/>
              <a:cs typeface="Arial" pitchFamily="34" charset="0"/>
            </a:endParaRPr>
          </a:p>
          <a:p>
            <a:pPr algn="just"/>
            <a:endParaRPr lang="es-MX" sz="2000" b="1" dirty="0">
              <a:latin typeface="Arial" pitchFamily="34" charset="0"/>
              <a:cs typeface="Arial" pitchFamily="34" charset="0"/>
            </a:endParaRPr>
          </a:p>
          <a:p>
            <a:pPr algn="just"/>
            <a:endParaRPr lang="es-MX" sz="2000" b="1" dirty="0" smtClean="0">
              <a:latin typeface="Arial" pitchFamily="34" charset="0"/>
              <a:cs typeface="Arial" pitchFamily="34" charset="0"/>
            </a:endParaRPr>
          </a:p>
          <a:p>
            <a:pPr algn="just"/>
            <a:endParaRPr lang="es-MX" sz="2000" b="1" dirty="0">
              <a:latin typeface="Arial" pitchFamily="34" charset="0"/>
              <a:cs typeface="Arial" pitchFamily="34" charset="0"/>
            </a:endParaRPr>
          </a:p>
          <a:p>
            <a:pPr algn="just"/>
            <a:endParaRPr lang="es-MX" sz="2000" b="1" dirty="0" smtClean="0">
              <a:latin typeface="Arial" pitchFamily="34" charset="0"/>
              <a:cs typeface="Arial" pitchFamily="34" charset="0"/>
            </a:endParaRPr>
          </a:p>
          <a:p>
            <a:pPr algn="just"/>
            <a:endParaRPr lang="es-MX" sz="2000" i="1" dirty="0">
              <a:latin typeface="Arial" pitchFamily="34" charset="0"/>
              <a:cs typeface="Arial" pitchFamily="34" charset="0"/>
            </a:endParaRPr>
          </a:p>
          <a:p>
            <a:pPr algn="just"/>
            <a:endParaRPr lang="es-MX" sz="2000" i="1" dirty="0">
              <a:latin typeface="Arial" pitchFamily="34" charset="0"/>
              <a:cs typeface="Arial" pitchFamily="34" charset="0"/>
            </a:endParaRPr>
          </a:p>
          <a:p>
            <a:pPr algn="just"/>
            <a:r>
              <a:rPr lang="es-ES" sz="2000" dirty="0" smtClean="0">
                <a:latin typeface="Arial" pitchFamily="34" charset="0"/>
                <a:cs typeface="Arial" pitchFamily="34" charset="0"/>
              </a:rPr>
              <a:t>APOYAMOS A NUESTRA SECRETARIA DE DESARROLLO SOCIAL EN LOS EVENTOS, BRIGADAS  FUERZA SOCIAL, BRINDANDO EL APOYO CON LA LOGÍSTICA Y OPERATIVIDAD, CONVOCANDO A LOS VECINOS Y  ANIMACIÓN DE LAS MISMAS</a:t>
            </a:r>
            <a:r>
              <a:rPr lang="es-ES" sz="2000" b="1" dirty="0" smtClean="0">
                <a:latin typeface="Arial" pitchFamily="34" charset="0"/>
                <a:cs typeface="Arial" pitchFamily="34" charset="0"/>
              </a:rPr>
              <a:t>. </a:t>
            </a:r>
          </a:p>
        </p:txBody>
      </p:sp>
      <p:pic>
        <p:nvPicPr>
          <p:cNvPr id="14" name="Picture 3" descr="C:\Users\NJUAPC5\Pictures\2 FEBRERO 2015\2.- SAN MIGUELITO 10 DE FEB\20150210_094712.jpg"/>
          <p:cNvPicPr>
            <a:picLocks noChangeAspect="1" noChangeArrowheads="1"/>
          </p:cNvPicPr>
          <p:nvPr/>
        </p:nvPicPr>
        <p:blipFill>
          <a:blip r:embed="rId2" cstate="print"/>
          <a:srcRect/>
          <a:stretch>
            <a:fillRect/>
          </a:stretch>
        </p:blipFill>
        <p:spPr bwMode="auto">
          <a:xfrm>
            <a:off x="2276565" y="1737360"/>
            <a:ext cx="2123440" cy="2194560"/>
          </a:xfrm>
          <a:prstGeom prst="rect">
            <a:avLst/>
          </a:prstGeom>
          <a:noFill/>
        </p:spPr>
      </p:pic>
      <p:pic>
        <p:nvPicPr>
          <p:cNvPr id="16" name="Picture 5" descr="C:\Users\NJUAPC5\Pictures\2 FEBRERO 2015\8.-real de san jose VIERNES 20\IMG_20150220_151738.jpg"/>
          <p:cNvPicPr>
            <a:picLocks noChangeAspect="1" noChangeArrowheads="1"/>
          </p:cNvPicPr>
          <p:nvPr/>
        </p:nvPicPr>
        <p:blipFill>
          <a:blip r:embed="rId3" cstate="print"/>
          <a:srcRect/>
          <a:stretch>
            <a:fillRect/>
          </a:stretch>
        </p:blipFill>
        <p:spPr bwMode="auto">
          <a:xfrm>
            <a:off x="6674154" y="1737360"/>
            <a:ext cx="2033694" cy="2194560"/>
          </a:xfrm>
          <a:prstGeom prst="rect">
            <a:avLst/>
          </a:prstGeom>
          <a:noFill/>
        </p:spPr>
      </p:pic>
      <p:pic>
        <p:nvPicPr>
          <p:cNvPr id="17" name="Picture 7" descr="C:\Users\NJUAPC5\Pictures\2 FEBRERO 2015\9.- portal juarez 20 FEBRERO\20150220_095122.jpg"/>
          <p:cNvPicPr>
            <a:picLocks noChangeAspect="1" noChangeArrowheads="1"/>
          </p:cNvPicPr>
          <p:nvPr/>
        </p:nvPicPr>
        <p:blipFill>
          <a:blip r:embed="rId4" cstate="print"/>
          <a:srcRect/>
          <a:stretch>
            <a:fillRect/>
          </a:stretch>
        </p:blipFill>
        <p:spPr bwMode="auto">
          <a:xfrm>
            <a:off x="259080" y="1735454"/>
            <a:ext cx="1920240" cy="2196466"/>
          </a:xfrm>
          <a:prstGeom prst="rect">
            <a:avLst/>
          </a:prstGeom>
          <a:noFill/>
        </p:spPr>
      </p:pic>
      <p:pic>
        <p:nvPicPr>
          <p:cNvPr id="18" name="Picture 8" descr="C:\Users\NJUAPC5\Pictures\2 FEBRERO 2015\5.- villas de san josé 2°sec. 17 feb\villas san jose 16 feb\20150216_154158.jpg"/>
          <p:cNvPicPr>
            <a:picLocks noChangeAspect="1" noChangeArrowheads="1"/>
          </p:cNvPicPr>
          <p:nvPr/>
        </p:nvPicPr>
        <p:blipFill>
          <a:blip r:embed="rId5" cstate="print"/>
          <a:srcRect/>
          <a:stretch>
            <a:fillRect/>
          </a:stretch>
        </p:blipFill>
        <p:spPr bwMode="auto">
          <a:xfrm>
            <a:off x="4474634" y="1735454"/>
            <a:ext cx="2184400" cy="2196466"/>
          </a:xfrm>
          <a:prstGeom prst="rect">
            <a:avLst/>
          </a:prstGeom>
          <a:noFill/>
        </p:spPr>
      </p:pic>
    </p:spTree>
    <p:extLst>
      <p:ext uri="{BB962C8B-B14F-4D97-AF65-F5344CB8AC3E}">
        <p14:creationId xmlns:p14="http://schemas.microsoft.com/office/powerpoint/2010/main" xmlns="" val="277314253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11"/>
          <p:cNvSpPr txBox="1"/>
          <p:nvPr/>
        </p:nvSpPr>
        <p:spPr>
          <a:xfrm>
            <a:off x="332862" y="478865"/>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16"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11" name="CuadroTexto 2"/>
          <p:cNvSpPr txBox="1"/>
          <p:nvPr/>
        </p:nvSpPr>
        <p:spPr>
          <a:xfrm>
            <a:off x="200227" y="1314450"/>
            <a:ext cx="8537484" cy="3908762"/>
          </a:xfrm>
          <a:prstGeom prst="rect">
            <a:avLst/>
          </a:prstGeom>
          <a:noFill/>
        </p:spPr>
        <p:txBody>
          <a:bodyPr wrap="square" rtlCol="0">
            <a:spAutoFit/>
          </a:bodyPr>
          <a:lstStyle/>
          <a:p>
            <a:pPr algn="ctr"/>
            <a:r>
              <a:rPr lang="es-MX" sz="2000" b="1" dirty="0" smtClean="0"/>
              <a:t>DÍA DE SAN VALENTÍN </a:t>
            </a:r>
          </a:p>
          <a:p>
            <a:endParaRPr lang="es-MX" sz="2000" b="1" dirty="0"/>
          </a:p>
          <a:p>
            <a:endParaRPr lang="es-MX" sz="2000" b="1" dirty="0" smtClean="0"/>
          </a:p>
          <a:p>
            <a:endParaRPr lang="es-MX" sz="2000" b="1" dirty="0"/>
          </a:p>
          <a:p>
            <a:endParaRPr lang="es-MX" sz="2000" b="1" dirty="0" smtClean="0"/>
          </a:p>
          <a:p>
            <a:endParaRPr lang="es-MX" sz="2000" b="1" dirty="0"/>
          </a:p>
          <a:p>
            <a:endParaRPr lang="es-MX" sz="2000" b="1" dirty="0" smtClean="0"/>
          </a:p>
          <a:p>
            <a:endParaRPr lang="es-MX" i="1" dirty="0"/>
          </a:p>
          <a:p>
            <a:endParaRPr lang="es-MX" i="1" dirty="0" smtClean="0"/>
          </a:p>
          <a:p>
            <a:endParaRPr lang="es-MX" i="1" dirty="0">
              <a:latin typeface="Arial" panose="020B0604020202020204" pitchFamily="34" charset="0"/>
              <a:cs typeface="Arial" panose="020B0604020202020204" pitchFamily="34" charset="0"/>
            </a:endParaRPr>
          </a:p>
          <a:p>
            <a:endParaRPr lang="es-MX" i="1" dirty="0"/>
          </a:p>
          <a:p>
            <a:endParaRPr lang="es-MX" i="1" dirty="0" smtClean="0"/>
          </a:p>
          <a:p>
            <a:r>
              <a:rPr lang="es-MX" i="1" dirty="0" smtClean="0"/>
              <a:t> </a:t>
            </a:r>
          </a:p>
        </p:txBody>
      </p:sp>
      <p:sp>
        <p:nvSpPr>
          <p:cNvPr id="12" name="11 Rectángulo"/>
          <p:cNvSpPr/>
          <p:nvPr/>
        </p:nvSpPr>
        <p:spPr>
          <a:xfrm>
            <a:off x="304800" y="4572000"/>
            <a:ext cx="8016240" cy="1569660"/>
          </a:xfrm>
          <a:prstGeom prst="rect">
            <a:avLst/>
          </a:prstGeom>
        </p:spPr>
        <p:txBody>
          <a:bodyPr wrap="square">
            <a:spAutoFit/>
          </a:bodyPr>
          <a:lstStyle/>
          <a:p>
            <a:pPr algn="just"/>
            <a:endParaRPr lang="es-ES" b="1" dirty="0" smtClean="0">
              <a:latin typeface="Arial" pitchFamily="34" charset="0"/>
              <a:cs typeface="Arial" pitchFamily="34" charset="0"/>
            </a:endParaRPr>
          </a:p>
          <a:p>
            <a:pPr algn="just"/>
            <a:endParaRPr lang="es-ES" b="1" dirty="0" smtClean="0">
              <a:latin typeface="Arial" pitchFamily="34" charset="0"/>
              <a:cs typeface="Arial" pitchFamily="34" charset="0"/>
            </a:endParaRPr>
          </a:p>
          <a:p>
            <a:pPr algn="just"/>
            <a:r>
              <a:rPr lang="es-ES" sz="2000" dirty="0" smtClean="0">
                <a:latin typeface="Arial" pitchFamily="34" charset="0"/>
                <a:cs typeface="Arial" pitchFamily="34" charset="0"/>
              </a:rPr>
              <a:t>SE PREPARARON LAS BOLSITAS Y EL MARCO PARA TOMARSE LA FOTO DEL RECUERDO AL PERSONAL DE ESTA ADMINISTRACIÓN</a:t>
            </a:r>
            <a:r>
              <a:rPr lang="es-ES" b="1" dirty="0" smtClean="0">
                <a:latin typeface="Arial" pitchFamily="34" charset="0"/>
                <a:cs typeface="Arial" pitchFamily="34" charset="0"/>
              </a:rPr>
              <a:t>.</a:t>
            </a:r>
          </a:p>
        </p:txBody>
      </p:sp>
      <p:pic>
        <p:nvPicPr>
          <p:cNvPr id="13" name="Picture 2" descr="C:\Users\NJUAPC5\Pictures\2 FEBRERO 2015\dia de san valentin\20150213_122013 - copia.jpg"/>
          <p:cNvPicPr>
            <a:picLocks noChangeAspect="1" noChangeArrowheads="1"/>
          </p:cNvPicPr>
          <p:nvPr/>
        </p:nvPicPr>
        <p:blipFill>
          <a:blip r:embed="rId2" cstate="print"/>
          <a:srcRect/>
          <a:stretch>
            <a:fillRect/>
          </a:stretch>
        </p:blipFill>
        <p:spPr bwMode="auto">
          <a:xfrm>
            <a:off x="487683" y="1688784"/>
            <a:ext cx="2377440" cy="1374458"/>
          </a:xfrm>
          <a:prstGeom prst="rect">
            <a:avLst/>
          </a:prstGeom>
          <a:noFill/>
        </p:spPr>
      </p:pic>
      <p:pic>
        <p:nvPicPr>
          <p:cNvPr id="14" name="Picture 4" descr="C:\Users\NJUAPC5\Pictures\2 FEBRERO 2015\dia de san valentin\20150213_134523 - copia.jpg"/>
          <p:cNvPicPr>
            <a:picLocks noChangeAspect="1" noChangeArrowheads="1"/>
          </p:cNvPicPr>
          <p:nvPr/>
        </p:nvPicPr>
        <p:blipFill>
          <a:blip r:embed="rId3" cstate="print"/>
          <a:srcRect/>
          <a:stretch>
            <a:fillRect/>
          </a:stretch>
        </p:blipFill>
        <p:spPr bwMode="auto">
          <a:xfrm>
            <a:off x="5536473" y="1656808"/>
            <a:ext cx="2377440" cy="1310639"/>
          </a:xfrm>
          <a:prstGeom prst="rect">
            <a:avLst/>
          </a:prstGeom>
          <a:noFill/>
        </p:spPr>
      </p:pic>
      <p:pic>
        <p:nvPicPr>
          <p:cNvPr id="15" name="Picture 5" descr="C:\Users\NJUAPC5\Pictures\2 FEBRERO 2015\dia de san valentin\20150213_142543 - copia.jpg"/>
          <p:cNvPicPr>
            <a:picLocks noChangeAspect="1" noChangeArrowheads="1"/>
          </p:cNvPicPr>
          <p:nvPr/>
        </p:nvPicPr>
        <p:blipFill>
          <a:blip r:embed="rId4" cstate="print"/>
          <a:srcRect/>
          <a:stretch>
            <a:fillRect/>
          </a:stretch>
        </p:blipFill>
        <p:spPr bwMode="auto">
          <a:xfrm>
            <a:off x="483329" y="3163252"/>
            <a:ext cx="2331720" cy="1328738"/>
          </a:xfrm>
          <a:prstGeom prst="rect">
            <a:avLst/>
          </a:prstGeom>
          <a:noFill/>
        </p:spPr>
      </p:pic>
      <p:pic>
        <p:nvPicPr>
          <p:cNvPr id="17" name="Picture 6" descr="C:\Users\NJUAPC5\Pictures\2 FEBRERO 2015\dia de san valentin\20150213_145922.jpg"/>
          <p:cNvPicPr>
            <a:picLocks noChangeAspect="1" noChangeArrowheads="1"/>
          </p:cNvPicPr>
          <p:nvPr/>
        </p:nvPicPr>
        <p:blipFill>
          <a:blip r:embed="rId5" cstate="print"/>
          <a:srcRect/>
          <a:stretch>
            <a:fillRect/>
          </a:stretch>
        </p:blipFill>
        <p:spPr bwMode="auto">
          <a:xfrm>
            <a:off x="2934788" y="3138077"/>
            <a:ext cx="2468880" cy="1388745"/>
          </a:xfrm>
          <a:prstGeom prst="rect">
            <a:avLst/>
          </a:prstGeom>
          <a:noFill/>
        </p:spPr>
      </p:pic>
      <p:pic>
        <p:nvPicPr>
          <p:cNvPr id="18" name="Picture 7" descr="C:\Users\NJUAPC5\Pictures\2 FEBRERO 2015\dia de san valentin\20150213_150218.jpg"/>
          <p:cNvPicPr>
            <a:picLocks noChangeAspect="1" noChangeArrowheads="1"/>
          </p:cNvPicPr>
          <p:nvPr/>
        </p:nvPicPr>
        <p:blipFill>
          <a:blip r:embed="rId6" cstate="print"/>
          <a:srcRect/>
          <a:stretch>
            <a:fillRect/>
          </a:stretch>
        </p:blipFill>
        <p:spPr bwMode="auto">
          <a:xfrm>
            <a:off x="5517602" y="3061063"/>
            <a:ext cx="2296160" cy="1463040"/>
          </a:xfrm>
          <a:prstGeom prst="rect">
            <a:avLst/>
          </a:prstGeom>
          <a:noFill/>
        </p:spPr>
      </p:pic>
      <p:pic>
        <p:nvPicPr>
          <p:cNvPr id="19" name="Picture 8" descr="C:\Users\NJUAPC5\Pictures\2 FEBRERO 2015\dia de san valentin\20150213_150402.jpg"/>
          <p:cNvPicPr>
            <a:picLocks noChangeAspect="1" noChangeArrowheads="1"/>
          </p:cNvPicPr>
          <p:nvPr/>
        </p:nvPicPr>
        <p:blipFill>
          <a:blip r:embed="rId7" cstate="print"/>
          <a:srcRect/>
          <a:stretch>
            <a:fillRect/>
          </a:stretch>
        </p:blipFill>
        <p:spPr bwMode="auto">
          <a:xfrm>
            <a:off x="2971800" y="1659255"/>
            <a:ext cx="2407920" cy="1403986"/>
          </a:xfrm>
          <a:prstGeom prst="rect">
            <a:avLst/>
          </a:prstGeom>
          <a:noFill/>
        </p:spPr>
      </p:pic>
    </p:spTree>
    <p:extLst>
      <p:ext uri="{BB962C8B-B14F-4D97-AF65-F5344CB8AC3E}">
        <p14:creationId xmlns:p14="http://schemas.microsoft.com/office/powerpoint/2010/main" xmlns="" val="3092707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11"/>
          <p:cNvSpPr txBox="1"/>
          <p:nvPr/>
        </p:nvSpPr>
        <p:spPr>
          <a:xfrm>
            <a:off x="332862" y="478865"/>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16"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20" name="CuadroTexto 2"/>
          <p:cNvSpPr txBox="1"/>
          <p:nvPr/>
        </p:nvSpPr>
        <p:spPr>
          <a:xfrm>
            <a:off x="200227" y="1314450"/>
            <a:ext cx="8537484" cy="4832092"/>
          </a:xfrm>
          <a:prstGeom prst="rect">
            <a:avLst/>
          </a:prstGeom>
          <a:noFill/>
        </p:spPr>
        <p:txBody>
          <a:bodyPr wrap="square" rtlCol="0">
            <a:spAutoFit/>
          </a:bodyPr>
          <a:lstStyle/>
          <a:p>
            <a:pPr algn="ctr"/>
            <a:r>
              <a:rPr lang="es-MX" sz="2000" dirty="0" smtClean="0">
                <a:latin typeface="Arial" pitchFamily="34" charset="0"/>
                <a:cs typeface="Arial" pitchFamily="34" charset="0"/>
              </a:rPr>
              <a:t>FERIA DEL EMPLEO</a:t>
            </a:r>
          </a:p>
          <a:p>
            <a:pPr algn="ctr"/>
            <a:endParaRPr lang="es-MX" sz="2000" b="1" dirty="0">
              <a:latin typeface="Calibri (Cuerpo)"/>
              <a:cs typeface="Arial" panose="020B0604020202020204" pitchFamily="34" charset="0"/>
            </a:endParaRPr>
          </a:p>
          <a:p>
            <a:pPr algn="ctr"/>
            <a:r>
              <a:rPr lang="es-MX" sz="2000" b="1" dirty="0" smtClean="0"/>
              <a:t> </a:t>
            </a:r>
          </a:p>
          <a:p>
            <a:endParaRPr lang="es-MX" sz="2000" b="1" dirty="0"/>
          </a:p>
          <a:p>
            <a:endParaRPr lang="es-MX" sz="2000" b="1" dirty="0" smtClean="0"/>
          </a:p>
          <a:p>
            <a:endParaRPr lang="es-MX" sz="2000" b="1" dirty="0"/>
          </a:p>
          <a:p>
            <a:endParaRPr lang="es-MX" sz="2000" b="1" dirty="0" smtClean="0"/>
          </a:p>
          <a:p>
            <a:endParaRPr lang="es-MX" sz="2000" b="1" dirty="0"/>
          </a:p>
          <a:p>
            <a:endParaRPr lang="es-MX" sz="2000" b="1" dirty="0" smtClean="0"/>
          </a:p>
          <a:p>
            <a:endParaRPr lang="es-MX" i="1" dirty="0"/>
          </a:p>
          <a:p>
            <a:endParaRPr lang="es-MX" i="1" dirty="0" smtClean="0"/>
          </a:p>
          <a:p>
            <a:endParaRPr lang="es-ES" sz="2000" b="1" dirty="0" smtClean="0">
              <a:latin typeface="+mj-lt"/>
              <a:cs typeface="Arial" pitchFamily="34" charset="0"/>
            </a:endParaRPr>
          </a:p>
          <a:p>
            <a:endParaRPr lang="es-MX" b="1" dirty="0" smtClean="0">
              <a:latin typeface="+mj-lt"/>
              <a:cs typeface="Arial" pitchFamily="34" charset="0"/>
            </a:endParaRPr>
          </a:p>
          <a:p>
            <a:endParaRPr lang="es-MX" i="1" dirty="0"/>
          </a:p>
          <a:p>
            <a:endParaRPr lang="es-MX" i="1" dirty="0" smtClean="0"/>
          </a:p>
          <a:p>
            <a:r>
              <a:rPr lang="es-MX" i="1" dirty="0" smtClean="0"/>
              <a:t> </a:t>
            </a:r>
          </a:p>
        </p:txBody>
      </p:sp>
      <p:sp>
        <p:nvSpPr>
          <p:cNvPr id="21" name="20 Rectángulo"/>
          <p:cNvSpPr/>
          <p:nvPr/>
        </p:nvSpPr>
        <p:spPr>
          <a:xfrm>
            <a:off x="701040" y="4175760"/>
            <a:ext cx="7711440" cy="1631216"/>
          </a:xfrm>
          <a:prstGeom prst="rect">
            <a:avLst/>
          </a:prstGeom>
        </p:spPr>
        <p:txBody>
          <a:bodyPr wrap="square">
            <a:spAutoFit/>
          </a:bodyPr>
          <a:lstStyle/>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APOYAMOS A LA DIRECCIÓN DE CONCERTACIÓN SOCIAL EN LA FERIA DEL EMPLEO CON LA LOGÍSTITICA Y OPERATIVIDAD DEL EVENTO</a:t>
            </a:r>
          </a:p>
        </p:txBody>
      </p:sp>
      <p:pic>
        <p:nvPicPr>
          <p:cNvPr id="22" name="Picture 2" descr="C:\Users\NJUAPC5\Pictures\2 FEBRERO 2015\feria del empleo\20150217_145426.jpg"/>
          <p:cNvPicPr>
            <a:picLocks noChangeAspect="1" noChangeArrowheads="1"/>
          </p:cNvPicPr>
          <p:nvPr/>
        </p:nvPicPr>
        <p:blipFill>
          <a:blip r:embed="rId2" cstate="print"/>
          <a:srcRect/>
          <a:stretch>
            <a:fillRect/>
          </a:stretch>
        </p:blipFill>
        <p:spPr bwMode="auto">
          <a:xfrm>
            <a:off x="259080" y="1584960"/>
            <a:ext cx="2331720" cy="1280160"/>
          </a:xfrm>
          <a:prstGeom prst="rect">
            <a:avLst/>
          </a:prstGeom>
          <a:noFill/>
        </p:spPr>
      </p:pic>
      <p:pic>
        <p:nvPicPr>
          <p:cNvPr id="23" name="Picture 3" descr="C:\Users\NJUAPC5\Pictures\2 FEBRERO 2015\feria del empleo\20150218_083914.jpg"/>
          <p:cNvPicPr>
            <a:picLocks noChangeAspect="1" noChangeArrowheads="1"/>
          </p:cNvPicPr>
          <p:nvPr/>
        </p:nvPicPr>
        <p:blipFill>
          <a:blip r:embed="rId3" cstate="print"/>
          <a:srcRect/>
          <a:stretch>
            <a:fillRect/>
          </a:stretch>
        </p:blipFill>
        <p:spPr bwMode="auto">
          <a:xfrm>
            <a:off x="259080" y="2925126"/>
            <a:ext cx="2331720" cy="1277303"/>
          </a:xfrm>
          <a:prstGeom prst="rect">
            <a:avLst/>
          </a:prstGeom>
          <a:noFill/>
        </p:spPr>
      </p:pic>
      <p:pic>
        <p:nvPicPr>
          <p:cNvPr id="24" name="Picture 4" descr="C:\Users\NJUAPC5\Pictures\2 FEBRERO 2015\feria del empleo\20150218_093014.jpg"/>
          <p:cNvPicPr>
            <a:picLocks noChangeAspect="1" noChangeArrowheads="1"/>
          </p:cNvPicPr>
          <p:nvPr/>
        </p:nvPicPr>
        <p:blipFill>
          <a:blip r:embed="rId4" cstate="print"/>
          <a:srcRect/>
          <a:stretch>
            <a:fillRect/>
          </a:stretch>
        </p:blipFill>
        <p:spPr bwMode="auto">
          <a:xfrm>
            <a:off x="3093720" y="1647825"/>
            <a:ext cx="2468880" cy="1247775"/>
          </a:xfrm>
          <a:prstGeom prst="rect">
            <a:avLst/>
          </a:prstGeom>
          <a:noFill/>
        </p:spPr>
      </p:pic>
      <p:pic>
        <p:nvPicPr>
          <p:cNvPr id="25" name="Picture 5" descr="C:\Users\NJUAPC5\Pictures\2 FEBRERO 2015\feria del empleo\20150218_124829.jpg"/>
          <p:cNvPicPr>
            <a:picLocks noChangeAspect="1" noChangeArrowheads="1"/>
          </p:cNvPicPr>
          <p:nvPr/>
        </p:nvPicPr>
        <p:blipFill>
          <a:blip r:embed="rId5" cstate="print"/>
          <a:srcRect/>
          <a:stretch>
            <a:fillRect/>
          </a:stretch>
        </p:blipFill>
        <p:spPr bwMode="auto">
          <a:xfrm>
            <a:off x="3063240" y="2970846"/>
            <a:ext cx="2514600" cy="1277303"/>
          </a:xfrm>
          <a:prstGeom prst="rect">
            <a:avLst/>
          </a:prstGeom>
          <a:noFill/>
        </p:spPr>
      </p:pic>
      <p:pic>
        <p:nvPicPr>
          <p:cNvPr id="26" name="Picture 6" descr="C:\Users\NJUAPC5\Pictures\2 FEBRERO 2015\feria del empleo\20150218_102230.jpg"/>
          <p:cNvPicPr>
            <a:picLocks noChangeAspect="1" noChangeArrowheads="1"/>
          </p:cNvPicPr>
          <p:nvPr/>
        </p:nvPicPr>
        <p:blipFill>
          <a:blip r:embed="rId6" cstate="print"/>
          <a:srcRect/>
          <a:stretch>
            <a:fillRect/>
          </a:stretch>
        </p:blipFill>
        <p:spPr bwMode="auto">
          <a:xfrm>
            <a:off x="6035040" y="2987040"/>
            <a:ext cx="2407920" cy="1215389"/>
          </a:xfrm>
          <a:prstGeom prst="rect">
            <a:avLst/>
          </a:prstGeom>
          <a:noFill/>
        </p:spPr>
      </p:pic>
      <p:pic>
        <p:nvPicPr>
          <p:cNvPr id="27" name="Picture 7" descr="C:\Users\NJUAPC5\Pictures\2 FEBRERO 2015\feria del empleo\20150218_110017.jpg"/>
          <p:cNvPicPr>
            <a:picLocks noChangeAspect="1" noChangeArrowheads="1"/>
          </p:cNvPicPr>
          <p:nvPr/>
        </p:nvPicPr>
        <p:blipFill>
          <a:blip r:embed="rId7" cstate="print"/>
          <a:srcRect/>
          <a:stretch>
            <a:fillRect/>
          </a:stretch>
        </p:blipFill>
        <p:spPr bwMode="auto">
          <a:xfrm>
            <a:off x="6050280" y="1680210"/>
            <a:ext cx="2072640" cy="1165860"/>
          </a:xfrm>
          <a:prstGeom prst="rect">
            <a:avLst/>
          </a:prstGeom>
          <a:noFill/>
        </p:spPr>
      </p:pic>
    </p:spTree>
    <p:extLst>
      <p:ext uri="{BB962C8B-B14F-4D97-AF65-F5344CB8AC3E}">
        <p14:creationId xmlns:p14="http://schemas.microsoft.com/office/powerpoint/2010/main" xmlns="" val="1575271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11"/>
          <p:cNvSpPr txBox="1"/>
          <p:nvPr/>
        </p:nvSpPr>
        <p:spPr>
          <a:xfrm>
            <a:off x="332862" y="478865"/>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16"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6" name="CuadroTexto 2"/>
          <p:cNvSpPr txBox="1"/>
          <p:nvPr/>
        </p:nvSpPr>
        <p:spPr>
          <a:xfrm>
            <a:off x="200227" y="1314450"/>
            <a:ext cx="8537484" cy="5016758"/>
          </a:xfrm>
          <a:prstGeom prst="rect">
            <a:avLst/>
          </a:prstGeom>
          <a:noFill/>
        </p:spPr>
        <p:txBody>
          <a:bodyPr wrap="square" rtlCol="0">
            <a:spAutoFit/>
          </a:bodyPr>
          <a:lstStyle/>
          <a:p>
            <a:pPr algn="ctr"/>
            <a:r>
              <a:rPr lang="es-MX" sz="2000" dirty="0" smtClean="0">
                <a:latin typeface="Arial" pitchFamily="34" charset="0"/>
                <a:cs typeface="Arial" pitchFamily="34" charset="0"/>
              </a:rPr>
              <a:t>TOMAS DE PROTESTA DE LOS COMITÉS</a:t>
            </a: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ctr"/>
            <a:endParaRPr lang="es-MX" sz="2000" dirty="0" smtClean="0">
              <a:latin typeface="Arial" pitchFamily="34" charset="0"/>
              <a:cs typeface="Arial" pitchFamily="34" charset="0"/>
            </a:endParaRPr>
          </a:p>
          <a:p>
            <a:pPr algn="just"/>
            <a:r>
              <a:rPr lang="es-MX" sz="2000" dirty="0" smtClean="0">
                <a:latin typeface="Arial" pitchFamily="34" charset="0"/>
                <a:cs typeface="Arial" pitchFamily="34" charset="0"/>
              </a:rPr>
              <a:t>APOYO A LA DIRECCIÓN DE ACCIÓN COMUNITARIA, CON LA LOGÍSTICA Y OPERATIVIDAD, EN LA TOMA DE PROTESTA DE LOS COMITÉS EN LAS COLONIAS VALLES DE LA SILLA, LA AURORA, ISMAEL FLORES, AMPLIACIÓN ISMAEL FLORES, SAN JOSÉ Y GARDENIAS.</a:t>
            </a:r>
          </a:p>
        </p:txBody>
      </p:sp>
      <p:pic>
        <p:nvPicPr>
          <p:cNvPr id="7" name="Picture 2" descr="C:\Users\NJUAPC5\Pictures\2 FEBRERO 2015\LOMAS 4° SECTOR FORMALIZAR COMITE\IMG-20150211-WA0001.jpg"/>
          <p:cNvPicPr>
            <a:picLocks noChangeAspect="1" noChangeArrowheads="1"/>
          </p:cNvPicPr>
          <p:nvPr/>
        </p:nvPicPr>
        <p:blipFill>
          <a:blip r:embed="rId2" cstate="print"/>
          <a:srcRect/>
          <a:stretch>
            <a:fillRect/>
          </a:stretch>
        </p:blipFill>
        <p:spPr bwMode="auto">
          <a:xfrm>
            <a:off x="580768" y="2011680"/>
            <a:ext cx="3353932" cy="2316480"/>
          </a:xfrm>
          <a:prstGeom prst="rect">
            <a:avLst/>
          </a:prstGeom>
          <a:noFill/>
        </p:spPr>
      </p:pic>
      <p:pic>
        <p:nvPicPr>
          <p:cNvPr id="8" name="Picture 4"/>
          <p:cNvPicPr>
            <a:picLocks noChangeAspect="1" noChangeArrowheads="1"/>
          </p:cNvPicPr>
          <p:nvPr/>
        </p:nvPicPr>
        <p:blipFill>
          <a:blip r:embed="rId3" cstate="print"/>
          <a:srcRect/>
          <a:stretch>
            <a:fillRect/>
          </a:stretch>
        </p:blipFill>
        <p:spPr bwMode="auto">
          <a:xfrm>
            <a:off x="4099560" y="2011680"/>
            <a:ext cx="4206240" cy="2407920"/>
          </a:xfrm>
          <a:prstGeom prst="rect">
            <a:avLst/>
          </a:prstGeom>
          <a:noFill/>
          <a:ln w="9525">
            <a:noFill/>
            <a:miter lim="800000"/>
            <a:headEnd/>
            <a:tailEnd/>
          </a:ln>
          <a:effectLst/>
        </p:spPr>
      </p:pic>
    </p:spTree>
    <p:extLst>
      <p:ext uri="{BB962C8B-B14F-4D97-AF65-F5344CB8AC3E}">
        <p14:creationId xmlns:p14="http://schemas.microsoft.com/office/powerpoint/2010/main" xmlns="" val="2729942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2862" y="478865"/>
            <a:ext cx="8488350"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RECREACION Y EVENTOS</a:t>
            </a:r>
          </a:p>
        </p:txBody>
      </p:sp>
      <p:sp>
        <p:nvSpPr>
          <p:cNvPr id="5" name="CuadroTexto 3"/>
          <p:cNvSpPr txBox="1"/>
          <p:nvPr/>
        </p:nvSpPr>
        <p:spPr>
          <a:xfrm>
            <a:off x="2176380" y="6322338"/>
            <a:ext cx="4801314"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7 Rectángulo"/>
          <p:cNvSpPr/>
          <p:nvPr/>
        </p:nvSpPr>
        <p:spPr>
          <a:xfrm>
            <a:off x="1375674" y="0"/>
            <a:ext cx="6357831"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Marzo</a:t>
            </a:r>
            <a:r>
              <a:rPr lang="en-US" sz="3200" b="1" i="1" dirty="0" smtClean="0">
                <a:solidFill>
                  <a:srgbClr val="FFFF66"/>
                </a:solidFill>
                <a:latin typeface="Arial" panose="020B0604020202020204" pitchFamily="34" charset="0"/>
                <a:cs typeface="Arial" panose="020B0604020202020204" pitchFamily="34" charset="0"/>
              </a:rPr>
              <a:t> 2015 </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CuadroTexto 2"/>
          <p:cNvSpPr txBox="1"/>
          <p:nvPr/>
        </p:nvSpPr>
        <p:spPr>
          <a:xfrm>
            <a:off x="721217" y="1076191"/>
            <a:ext cx="7379796" cy="4278094"/>
          </a:xfrm>
          <a:prstGeom prst="rect">
            <a:avLst/>
          </a:prstGeom>
          <a:noFill/>
        </p:spPr>
        <p:txBody>
          <a:bodyPr wrap="square" rtlCol="0">
            <a:spAutoFit/>
          </a:bodyPr>
          <a:lstStyle/>
          <a:p>
            <a:pPr algn="ctr"/>
            <a:endParaRPr lang="es-MX" b="1" dirty="0">
              <a:latin typeface="Arial" panose="020B0604020202020204" pitchFamily="34" charset="0"/>
              <a:cs typeface="Arial" panose="020B0604020202020204" pitchFamily="34" charset="0"/>
            </a:endParaRPr>
          </a:p>
          <a:p>
            <a:pPr algn="ctr"/>
            <a:endParaRPr lang="es-MX" b="1" dirty="0" smtClean="0">
              <a:latin typeface="Arial" panose="020B0604020202020204" pitchFamily="34" charset="0"/>
              <a:cs typeface="Arial" panose="020B0604020202020204" pitchFamily="34" charset="0"/>
            </a:endParaRPr>
          </a:p>
          <a:p>
            <a:pPr algn="ctr"/>
            <a:endParaRPr lang="es-MX" b="1" dirty="0" smtClean="0"/>
          </a:p>
          <a:p>
            <a:pPr algn="ctr"/>
            <a:endParaRPr lang="es-MX" b="1" dirty="0" smtClean="0"/>
          </a:p>
          <a:p>
            <a:pPr algn="just"/>
            <a:r>
              <a:rPr lang="es-MX" sz="2000" dirty="0" smtClean="0">
                <a:latin typeface="Arial" pitchFamily="34" charset="0"/>
                <a:cs typeface="Arial" pitchFamily="34" charset="0"/>
              </a:rPr>
              <a:t>COLABORAR CON LA DIRECCIÓN DE ACCIÓN COMUNITARIA EN LAS BRIGADAS FUERZA SOCIAL</a:t>
            </a:r>
            <a:endParaRPr lang="es-MX" sz="2000" dirty="0">
              <a:latin typeface="Arial" pitchFamily="34" charset="0"/>
              <a:cs typeface="Arial" pitchFamily="34" charset="0"/>
            </a:endParaRPr>
          </a:p>
          <a:p>
            <a:pPr algn="just"/>
            <a:endParaRPr lang="es-MX" sz="2000" dirty="0">
              <a:latin typeface="Arial" pitchFamily="34" charset="0"/>
              <a:cs typeface="Arial" pitchFamily="34" charset="0"/>
            </a:endParaRPr>
          </a:p>
          <a:p>
            <a:pPr algn="just"/>
            <a:r>
              <a:rPr lang="es-MX" sz="2000" dirty="0" smtClean="0">
                <a:latin typeface="Arial" pitchFamily="34" charset="0"/>
                <a:cs typeface="Arial" pitchFamily="34" charset="0"/>
              </a:rPr>
              <a:t>COLABORAR  CON LA DIRECCIÓN DE SALUD EN LOS PROGRAMAS A REALIZAR.</a:t>
            </a:r>
          </a:p>
          <a:p>
            <a:pPr algn="just"/>
            <a:endParaRPr lang="es-MX" sz="2000" dirty="0">
              <a:latin typeface="Arial" pitchFamily="34" charset="0"/>
              <a:cs typeface="Arial" pitchFamily="34" charset="0"/>
            </a:endParaRPr>
          </a:p>
          <a:p>
            <a:pPr algn="just"/>
            <a:r>
              <a:rPr lang="es-MX" sz="2000" dirty="0" smtClean="0">
                <a:latin typeface="Arial" pitchFamily="34" charset="0"/>
                <a:cs typeface="Arial" pitchFamily="34" charset="0"/>
              </a:rPr>
              <a:t>DAR APOYO EN LOS EVENTOS DE LAS DIFERENTES SECRETARÍAS.</a:t>
            </a:r>
          </a:p>
          <a:p>
            <a:pPr algn="just"/>
            <a:endParaRPr lang="es-MX" sz="2000" dirty="0">
              <a:latin typeface="Arial" pitchFamily="34" charset="0"/>
              <a:cs typeface="Arial" pitchFamily="34" charset="0"/>
            </a:endParaRPr>
          </a:p>
          <a:p>
            <a:pPr algn="just"/>
            <a:endParaRPr lang="es-MX" sz="2000" dirty="0" smtClean="0">
              <a:latin typeface="Arial" pitchFamily="34" charset="0"/>
              <a:cs typeface="Arial" pitchFamily="34" charset="0"/>
            </a:endParaRPr>
          </a:p>
        </p:txBody>
      </p:sp>
    </p:spTree>
    <p:extLst>
      <p:ext uri="{BB962C8B-B14F-4D97-AF65-F5344CB8AC3E}">
        <p14:creationId xmlns:p14="http://schemas.microsoft.com/office/powerpoint/2010/main" xmlns="" val="3731034029"/>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3"/>
          <p:cNvSpPr txBox="1"/>
          <p:nvPr/>
        </p:nvSpPr>
        <p:spPr>
          <a:xfrm>
            <a:off x="439046" y="468877"/>
            <a:ext cx="826437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DIRECCION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16"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081084"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6" name="5 Rectángulo"/>
          <p:cNvSpPr/>
          <p:nvPr/>
        </p:nvSpPr>
        <p:spPr>
          <a:xfrm>
            <a:off x="192858" y="3296863"/>
            <a:ext cx="8532253" cy="830997"/>
          </a:xfrm>
          <a:prstGeom prst="rect">
            <a:avLst/>
          </a:prstGeom>
        </p:spPr>
        <p:txBody>
          <a:bodyPr wrap="square">
            <a:spAutoFit/>
          </a:bodyPr>
          <a:lstStyle/>
          <a:p>
            <a:pPr algn="ctr">
              <a:buNone/>
            </a:pPr>
            <a:r>
              <a:rPr lang="en-US" sz="2400" b="1" dirty="0" smtClean="0">
                <a:latin typeface="Arial" panose="020B0604020202020204" pitchFamily="34" charset="0"/>
                <a:cs typeface="Arial" panose="020B0604020202020204" pitchFamily="34" charset="0"/>
              </a:rPr>
              <a:t> </a:t>
            </a:r>
            <a:r>
              <a:rPr lang="es-ES" sz="2400" b="1" dirty="0" smtClean="0">
                <a:latin typeface="Arial" pitchFamily="34" charset="0"/>
                <a:cs typeface="Arial" pitchFamily="34" charset="0"/>
              </a:rPr>
              <a:t> Bolsa de trabajo</a:t>
            </a:r>
          </a:p>
          <a:p>
            <a:endParaRPr lang="es-MX" sz="2400" b="1" dirty="0"/>
          </a:p>
        </p:txBody>
      </p:sp>
      <p:graphicFrame>
        <p:nvGraphicFramePr>
          <p:cNvPr id="7" name="6 Tabla"/>
          <p:cNvGraphicFramePr>
            <a:graphicFrameLocks noGrp="1"/>
          </p:cNvGraphicFramePr>
          <p:nvPr>
            <p:extLst>
              <p:ext uri="{D42A27DB-BD31-4B8C-83A1-F6EECF244321}">
                <p14:modId xmlns:p14="http://schemas.microsoft.com/office/powerpoint/2010/main" xmlns="" val="1791201266"/>
              </p:ext>
            </p:extLst>
          </p:nvPr>
        </p:nvGraphicFramePr>
        <p:xfrm>
          <a:off x="520262" y="4865796"/>
          <a:ext cx="8024649" cy="1074269"/>
        </p:xfrm>
        <a:graphic>
          <a:graphicData uri="http://schemas.openxmlformats.org/drawingml/2006/table">
            <a:tbl>
              <a:tblPr/>
              <a:tblGrid>
                <a:gridCol w="1455576"/>
                <a:gridCol w="1455576"/>
                <a:gridCol w="1687624"/>
                <a:gridCol w="1721374"/>
                <a:gridCol w="1704499"/>
              </a:tblGrid>
              <a:tr h="577353">
                <a:tc>
                  <a:txBody>
                    <a:bodyPr/>
                    <a:lstStyle/>
                    <a:p>
                      <a:pPr algn="ctr" fontAlgn="b"/>
                      <a:r>
                        <a:rPr lang="es-MX" sz="1400" b="1" i="0" u="none" strike="noStrike" dirty="0">
                          <a:solidFill>
                            <a:srgbClr val="000000"/>
                          </a:solidFill>
                          <a:latin typeface="Calibri"/>
                        </a:rPr>
                        <a:t>PERSONAS ATENDIDAS</a:t>
                      </a: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400" b="1" i="0" u="none" strike="noStrike" dirty="0" smtClean="0">
                          <a:solidFill>
                            <a:srgbClr val="000000"/>
                          </a:solidFill>
                          <a:latin typeface="Calibri"/>
                        </a:rPr>
                        <a:t>PROMEDIO</a:t>
                      </a:r>
                      <a:r>
                        <a:rPr lang="es-ES" sz="1400" b="1" i="0" u="none" strike="noStrike" baseline="0" dirty="0" smtClean="0">
                          <a:solidFill>
                            <a:srgbClr val="000000"/>
                          </a:solidFill>
                          <a:latin typeface="Calibri"/>
                        </a:rPr>
                        <a:t> DIARIO</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MX" sz="1400" b="1" i="0" u="none" strike="noStrike" dirty="0" smtClean="0">
                          <a:solidFill>
                            <a:srgbClr val="000000"/>
                          </a:solidFill>
                          <a:latin typeface="Calibri"/>
                        </a:rPr>
                        <a:t>PROBABLES CONTRATADOS</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b"/>
                      <a:r>
                        <a:rPr lang="es-MX" sz="1400" b="1" i="0" u="none" strike="noStrike" dirty="0">
                          <a:solidFill>
                            <a:srgbClr val="000000"/>
                          </a:solidFill>
                          <a:latin typeface="Calibri"/>
                        </a:rPr>
                        <a:t>TOTAL DE EMPRESAS</a:t>
                      </a: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MX" sz="1400" b="1" i="0" u="none" strike="noStrike" dirty="0">
                          <a:solidFill>
                            <a:srgbClr val="000000"/>
                          </a:solidFill>
                          <a:latin typeface="Calibri"/>
                        </a:rPr>
                        <a:t>PENDIENTES POR COLOCAR</a:t>
                      </a: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473429">
                <a:tc>
                  <a:txBody>
                    <a:bodyPr/>
                    <a:lstStyle/>
                    <a:p>
                      <a:pPr algn="ctr" fontAlgn="b"/>
                      <a:r>
                        <a:rPr lang="es-ES" sz="1600" b="1" i="0" u="none" strike="noStrike" dirty="0" smtClean="0">
                          <a:solidFill>
                            <a:srgbClr val="000000"/>
                          </a:solidFill>
                          <a:latin typeface="Calibri"/>
                        </a:rPr>
                        <a:t>540</a:t>
                      </a:r>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smtClean="0">
                          <a:solidFill>
                            <a:srgbClr val="000000"/>
                          </a:solidFill>
                          <a:latin typeface="Calibri"/>
                        </a:rPr>
                        <a:t>27</a:t>
                      </a:r>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500" b="1" i="0" u="none" strike="noStrike" dirty="0" smtClean="0">
                          <a:solidFill>
                            <a:srgbClr val="000000"/>
                          </a:solidFill>
                          <a:latin typeface="Calibri"/>
                        </a:rPr>
                        <a:t>378 (EL  70% DE LOS</a:t>
                      </a:r>
                      <a:r>
                        <a:rPr lang="es-ES" sz="1500" b="1" i="0" u="none" strike="noStrike" baseline="0" dirty="0" smtClean="0">
                          <a:solidFill>
                            <a:srgbClr val="000000"/>
                          </a:solidFill>
                          <a:latin typeface="Calibri"/>
                        </a:rPr>
                        <a:t>  ATENDIDOS)</a:t>
                      </a:r>
                      <a:endParaRPr lang="es-MX" sz="15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600" b="1" i="0" u="none" strike="noStrike" dirty="0" smtClean="0">
                          <a:solidFill>
                            <a:srgbClr val="000000"/>
                          </a:solidFill>
                          <a:latin typeface="Calibri"/>
                        </a:rPr>
                        <a:t>254</a:t>
                      </a:r>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smtClean="0">
                          <a:solidFill>
                            <a:srgbClr val="000000"/>
                          </a:solidFill>
                          <a:latin typeface="Calibri"/>
                        </a:rPr>
                        <a:t>162</a:t>
                      </a:r>
                    </a:p>
                    <a:p>
                      <a:pPr algn="ctr" fontAlgn="b"/>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7 Rectángulo"/>
          <p:cNvSpPr/>
          <p:nvPr/>
        </p:nvSpPr>
        <p:spPr>
          <a:xfrm>
            <a:off x="239151" y="3645936"/>
            <a:ext cx="8454683" cy="1323439"/>
          </a:xfrm>
          <a:prstGeom prst="rect">
            <a:avLst/>
          </a:prstGeom>
        </p:spPr>
        <p:txBody>
          <a:bodyPr wrap="square">
            <a:spAutoFit/>
          </a:bodyPr>
          <a:lstStyle/>
          <a:p>
            <a:pPr algn="just">
              <a:buNone/>
            </a:pPr>
            <a:r>
              <a:rPr lang="es-MX" sz="2000" dirty="0" smtClean="0">
                <a:latin typeface="Arial" pitchFamily="34" charset="0"/>
                <a:cs typeface="Arial" pitchFamily="34" charset="0"/>
              </a:rPr>
              <a:t>Durante este mes  el personal de Bolsa de Trabajo  </a:t>
            </a:r>
            <a:r>
              <a:rPr lang="es-MX" sz="2000" dirty="0" err="1" smtClean="0">
                <a:latin typeface="Arial" pitchFamily="34" charset="0"/>
                <a:cs typeface="Arial" pitchFamily="34" charset="0"/>
              </a:rPr>
              <a:t>dió</a:t>
            </a:r>
            <a:r>
              <a:rPr lang="es-MX" sz="2000" dirty="0" smtClean="0">
                <a:latin typeface="Arial" pitchFamily="34" charset="0"/>
                <a:cs typeface="Arial" pitchFamily="34" charset="0"/>
              </a:rPr>
              <a:t> atención  a </a:t>
            </a:r>
            <a:r>
              <a:rPr lang="es-MX" sz="2000" b="1" u="sng" dirty="0" smtClean="0">
                <a:latin typeface="Arial" pitchFamily="34" charset="0"/>
                <a:cs typeface="Arial" pitchFamily="34" charset="0"/>
              </a:rPr>
              <a:t>  540   </a:t>
            </a:r>
            <a:r>
              <a:rPr lang="es-MX" sz="2000" dirty="0" smtClean="0">
                <a:latin typeface="Arial" pitchFamily="34" charset="0"/>
                <a:cs typeface="Arial" pitchFamily="34" charset="0"/>
              </a:rPr>
              <a:t> ciudadanos que acudieron en busca de un  empleo en alguna del las </a:t>
            </a:r>
            <a:r>
              <a:rPr lang="es-MX" sz="2000" b="1" u="sng" dirty="0" smtClean="0">
                <a:latin typeface="Arial" pitchFamily="34" charset="0"/>
                <a:cs typeface="Arial" pitchFamily="34" charset="0"/>
              </a:rPr>
              <a:t> 260</a:t>
            </a:r>
            <a:r>
              <a:rPr lang="es-MX" sz="2000" dirty="0" smtClean="0">
                <a:latin typeface="Arial" pitchFamily="34" charset="0"/>
                <a:cs typeface="Arial" pitchFamily="34" charset="0"/>
              </a:rPr>
              <a:t> empresas que ofrecen sus vacantes a la dependencia a las que fueron canalizados</a:t>
            </a:r>
            <a:r>
              <a:rPr lang="es-MX" dirty="0" smtClean="0"/>
              <a:t>. </a:t>
            </a:r>
            <a:endParaRPr lang="es-ES" b="1" dirty="0" smtClean="0">
              <a:latin typeface="Arial" pitchFamily="34" charset="0"/>
              <a:cs typeface="Arial" pitchFamily="34" charset="0"/>
            </a:endParaRPr>
          </a:p>
        </p:txBody>
      </p:sp>
      <p:pic>
        <p:nvPicPr>
          <p:cNvPr id="10" name="Picture 2" descr="C:\Documents and Settings\Usuario\Escritorio\fotos febrero 2015\IMG-20150224-WA0001.jpg"/>
          <p:cNvPicPr>
            <a:picLocks noChangeAspect="1" noChangeArrowheads="1"/>
          </p:cNvPicPr>
          <p:nvPr/>
        </p:nvPicPr>
        <p:blipFill>
          <a:blip r:embed="rId2" cstate="print"/>
          <a:srcRect/>
          <a:stretch>
            <a:fillRect/>
          </a:stretch>
        </p:blipFill>
        <p:spPr bwMode="auto">
          <a:xfrm>
            <a:off x="210207" y="1505606"/>
            <a:ext cx="2391103" cy="17736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3" descr="C:\Documents and Settings\Usuario\Escritorio\fotos febrero 2015\IMG_20150210_091946.jpg"/>
          <p:cNvPicPr>
            <a:picLocks noChangeAspect="1" noChangeArrowheads="1"/>
          </p:cNvPicPr>
          <p:nvPr/>
        </p:nvPicPr>
        <p:blipFill>
          <a:blip r:embed="rId3" cstate="print"/>
          <a:srcRect/>
          <a:stretch>
            <a:fillRect/>
          </a:stretch>
        </p:blipFill>
        <p:spPr bwMode="auto">
          <a:xfrm>
            <a:off x="2995448" y="1489844"/>
            <a:ext cx="2459421" cy="174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4" descr="C:\Documents and Settings\Usuario\Escritorio\fotos febrero 2015\IMG_20150210_111130.jpg"/>
          <p:cNvPicPr>
            <a:picLocks noChangeAspect="1" noChangeArrowheads="1"/>
          </p:cNvPicPr>
          <p:nvPr/>
        </p:nvPicPr>
        <p:blipFill>
          <a:blip r:embed="rId4" cstate="print"/>
          <a:srcRect/>
          <a:stretch>
            <a:fillRect/>
          </a:stretch>
        </p:blipFill>
        <p:spPr bwMode="auto">
          <a:xfrm>
            <a:off x="5833241" y="1474076"/>
            <a:ext cx="2317531" cy="1726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859052648"/>
      </p:ext>
    </p:extLst>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3"/>
          <p:cNvSpPr txBox="1"/>
          <p:nvPr/>
        </p:nvSpPr>
        <p:spPr>
          <a:xfrm>
            <a:off x="439046" y="468877"/>
            <a:ext cx="826437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DIRECCION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6" name="5 Rectángulo"/>
          <p:cNvSpPr/>
          <p:nvPr/>
        </p:nvSpPr>
        <p:spPr>
          <a:xfrm>
            <a:off x="288897" y="1698774"/>
            <a:ext cx="7846110" cy="707886"/>
          </a:xfrm>
          <a:prstGeom prst="rect">
            <a:avLst/>
          </a:prstGeom>
        </p:spPr>
        <p:txBody>
          <a:bodyPr wrap="square">
            <a:spAutoFit/>
          </a:bodyPr>
          <a:lstStyle/>
          <a:p>
            <a:pPr>
              <a:buNone/>
            </a:pPr>
            <a:r>
              <a:rPr lang="es-ES" sz="2000" dirty="0" smtClean="0">
                <a:latin typeface="Arial" pitchFamily="34" charset="0"/>
                <a:cs typeface="Arial" pitchFamily="34" charset="0"/>
              </a:rPr>
              <a:t>Durante el mes se estuvo participando en las diferentes brigadas realizadas en algunas colonias del municipio.</a:t>
            </a:r>
          </a:p>
        </p:txBody>
      </p:sp>
      <p:pic>
        <p:nvPicPr>
          <p:cNvPr id="7" name="Picture 2" descr="C:\Documents and Settings\Usuario\Escritorio\fotos febrero 2015\IMG-20150210-WA0000.jpg"/>
          <p:cNvPicPr>
            <a:picLocks noChangeAspect="1" noChangeArrowheads="1"/>
          </p:cNvPicPr>
          <p:nvPr/>
        </p:nvPicPr>
        <p:blipFill>
          <a:blip r:embed="rId2" cstate="print"/>
          <a:srcRect/>
          <a:stretch>
            <a:fillRect/>
          </a:stretch>
        </p:blipFill>
        <p:spPr bwMode="auto">
          <a:xfrm>
            <a:off x="399396" y="2711669"/>
            <a:ext cx="2596052" cy="1655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3" descr="C:\Documents and Settings\Usuario\Escritorio\fotos febrero 2015\IMG-20150210-WA0003.jpg"/>
          <p:cNvPicPr>
            <a:picLocks noChangeAspect="1" noChangeArrowheads="1"/>
          </p:cNvPicPr>
          <p:nvPr/>
        </p:nvPicPr>
        <p:blipFill>
          <a:blip r:embed="rId3" cstate="print"/>
          <a:srcRect/>
          <a:stretch>
            <a:fillRect/>
          </a:stretch>
        </p:blipFill>
        <p:spPr bwMode="auto">
          <a:xfrm>
            <a:off x="3405352" y="2727434"/>
            <a:ext cx="2490953" cy="1671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4" descr="C:\Documents and Settings\Usuario\Escritorio\fotos febrero 2015\IMG-20150224-WA0000.jpg"/>
          <p:cNvPicPr>
            <a:picLocks noChangeAspect="1" noChangeArrowheads="1"/>
          </p:cNvPicPr>
          <p:nvPr/>
        </p:nvPicPr>
        <p:blipFill>
          <a:blip r:embed="rId4" cstate="print"/>
          <a:srcRect/>
          <a:stretch>
            <a:fillRect/>
          </a:stretch>
        </p:blipFill>
        <p:spPr bwMode="auto">
          <a:xfrm>
            <a:off x="6306207" y="2814146"/>
            <a:ext cx="2380591" cy="1584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2" name="11 Tabla"/>
          <p:cNvGraphicFramePr>
            <a:graphicFrameLocks noGrp="1"/>
          </p:cNvGraphicFramePr>
          <p:nvPr>
            <p:extLst>
              <p:ext uri="{D42A27DB-BD31-4B8C-83A1-F6EECF244321}">
                <p14:modId xmlns:p14="http://schemas.microsoft.com/office/powerpoint/2010/main" xmlns="" val="2875031417"/>
              </p:ext>
            </p:extLst>
          </p:nvPr>
        </p:nvGraphicFramePr>
        <p:xfrm>
          <a:off x="504497" y="4613548"/>
          <a:ext cx="7961587" cy="1298521"/>
        </p:xfrm>
        <a:graphic>
          <a:graphicData uri="http://schemas.openxmlformats.org/drawingml/2006/table">
            <a:tbl>
              <a:tblPr/>
              <a:tblGrid>
                <a:gridCol w="2519952"/>
                <a:gridCol w="2519952"/>
                <a:gridCol w="2921683"/>
              </a:tblGrid>
              <a:tr h="697875">
                <a:tc>
                  <a:txBody>
                    <a:bodyPr/>
                    <a:lstStyle/>
                    <a:p>
                      <a:pPr algn="ctr" fontAlgn="b"/>
                      <a:r>
                        <a:rPr lang="es-ES" sz="1400" b="1" i="0" u="none" strike="noStrike" dirty="0" smtClean="0">
                          <a:solidFill>
                            <a:srgbClr val="000000"/>
                          </a:solidFill>
                          <a:latin typeface="Calibri"/>
                        </a:rPr>
                        <a:t>TOTAL</a:t>
                      </a:r>
                      <a:r>
                        <a:rPr lang="es-ES" sz="1400" b="1" i="0" u="none" strike="noStrike" baseline="0" dirty="0" smtClean="0">
                          <a:solidFill>
                            <a:srgbClr val="000000"/>
                          </a:solidFill>
                          <a:latin typeface="Calibri"/>
                        </a:rPr>
                        <a:t> DE BRIGADAS </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400" b="1" i="0" u="none" strike="noStrike" dirty="0" smtClean="0">
                          <a:solidFill>
                            <a:srgbClr val="000000"/>
                          </a:solidFill>
                          <a:latin typeface="Calibri"/>
                        </a:rPr>
                        <a:t>FECHAS</a:t>
                      </a:r>
                      <a:r>
                        <a:rPr lang="es-ES"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400" b="1" i="0" u="none" strike="noStrike" dirty="0" smtClean="0">
                          <a:solidFill>
                            <a:srgbClr val="000000"/>
                          </a:solidFill>
                          <a:latin typeface="Calibri"/>
                        </a:rPr>
                        <a:t>TOTAL</a:t>
                      </a:r>
                      <a:r>
                        <a:rPr lang="es-ES" sz="1400" b="1" i="0" u="none" strike="noStrike" baseline="0" dirty="0" smtClean="0">
                          <a:solidFill>
                            <a:srgbClr val="000000"/>
                          </a:solidFill>
                          <a:latin typeface="Calibri"/>
                        </a:rPr>
                        <a:t> DE PERSONAS ATENDIDAS.</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600646">
                <a:tc>
                  <a:txBody>
                    <a:bodyPr/>
                    <a:lstStyle/>
                    <a:p>
                      <a:pPr algn="ctr" fontAlgn="b"/>
                      <a:r>
                        <a:rPr lang="es-ES" sz="1600" b="1" i="0" u="none" strike="noStrike" dirty="0" smtClean="0">
                          <a:solidFill>
                            <a:srgbClr val="000000"/>
                          </a:solidFill>
                          <a:latin typeface="Calibri"/>
                        </a:rPr>
                        <a:t>28</a:t>
                      </a:r>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smtClean="0">
                          <a:solidFill>
                            <a:srgbClr val="000000"/>
                          </a:solidFill>
                          <a:latin typeface="Calibri"/>
                        </a:rPr>
                        <a:t>Del</a:t>
                      </a:r>
                      <a:r>
                        <a:rPr lang="es-ES" sz="1600" b="1" i="0" u="none" strike="noStrike" baseline="0" dirty="0" smtClean="0">
                          <a:solidFill>
                            <a:srgbClr val="000000"/>
                          </a:solidFill>
                          <a:latin typeface="Calibri"/>
                        </a:rPr>
                        <a:t>  Lunes 9 de Febrero al Lunes 2 de Marzo</a:t>
                      </a:r>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500" b="1" i="0" u="none" strike="noStrike" dirty="0" smtClean="0">
                          <a:solidFill>
                            <a:srgbClr val="000000"/>
                          </a:solidFill>
                          <a:latin typeface="Calibri"/>
                        </a:rPr>
                        <a:t>224</a:t>
                      </a:r>
                      <a:endParaRPr lang="es-MX" sz="15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73941750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28411" y="1823186"/>
            <a:ext cx="7759521" cy="729430"/>
          </a:xfrm>
          <a:prstGeom prst="rect">
            <a:avLst/>
          </a:prstGeom>
        </p:spPr>
        <p:txBody>
          <a:bodyPr wrap="square">
            <a:spAutoFit/>
          </a:bodyPr>
          <a:lstStyle/>
          <a:p>
            <a:pPr>
              <a:lnSpc>
                <a:spcPct val="115000"/>
              </a:lnSpc>
              <a:spcAft>
                <a:spcPts val="0"/>
              </a:spcAft>
            </a:pPr>
            <a:endParaRPr lang="es-MX" b="1" dirty="0" smtClean="0">
              <a:latin typeface="Arial" pitchFamily="34" charset="0"/>
              <a:ea typeface="Calibri"/>
              <a:cs typeface="Arial" pitchFamily="34" charset="0"/>
            </a:endParaRPr>
          </a:p>
          <a:p>
            <a:pPr>
              <a:lnSpc>
                <a:spcPct val="115000"/>
              </a:lnSpc>
              <a:spcAft>
                <a:spcPts val="0"/>
              </a:spcAft>
            </a:pPr>
            <a:endParaRPr lang="es-MX" dirty="0">
              <a:ea typeface="Calibri"/>
              <a:cs typeface="Times New Roman"/>
            </a:endParaRPr>
          </a:p>
        </p:txBody>
      </p:sp>
      <p:sp>
        <p:nvSpPr>
          <p:cNvPr id="5" name="CuadroTexto 3"/>
          <p:cNvSpPr txBox="1"/>
          <p:nvPr/>
        </p:nvSpPr>
        <p:spPr>
          <a:xfrm>
            <a:off x="3101410" y="6308486"/>
            <a:ext cx="2980304"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FEBRERO</a:t>
            </a:r>
          </a:p>
        </p:txBody>
      </p:sp>
      <p:sp>
        <p:nvSpPr>
          <p:cNvPr id="6" name="CuadroTexto 1"/>
          <p:cNvSpPr txBox="1"/>
          <p:nvPr/>
        </p:nvSpPr>
        <p:spPr>
          <a:xfrm>
            <a:off x="1578585" y="5453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2202053" y="907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2" name="11 CuadroTexto"/>
          <p:cNvSpPr txBox="1"/>
          <p:nvPr/>
        </p:nvSpPr>
        <p:spPr>
          <a:xfrm>
            <a:off x="603056" y="3933056"/>
            <a:ext cx="7858180" cy="1569660"/>
          </a:xfrm>
          <a:prstGeom prst="rect">
            <a:avLst/>
          </a:prstGeom>
          <a:noFill/>
        </p:spPr>
        <p:txBody>
          <a:bodyPr wrap="square" rtlCol="0">
            <a:spAutoFit/>
          </a:bodyPr>
          <a:lstStyle/>
          <a:p>
            <a:pPr lvl="0" algn="just" fontAlgn="base">
              <a:spcBef>
                <a:spcPct val="0"/>
              </a:spcBef>
              <a:spcAft>
                <a:spcPct val="0"/>
              </a:spcAft>
            </a:pPr>
            <a:r>
              <a:rPr lang="es-ES" sz="2400" dirty="0" smtClean="0">
                <a:latin typeface="Arial" pitchFamily="34" charset="0"/>
                <a:cs typeface="Arial" pitchFamily="34" charset="0"/>
              </a:rPr>
              <a:t>Todos los sábados de 10:00 am a 1:00 pm se llevan a cabo asesorías para alfabetización, primaria y secundaria en la primaria “Agapito Salinas” ubicada en Hda San José  </a:t>
            </a:r>
            <a:endParaRPr lang="es-ES" sz="2400" dirty="0" smtClean="0">
              <a:latin typeface="Arial" pitchFamily="34" charset="0"/>
            </a:endParaRPr>
          </a:p>
        </p:txBody>
      </p:sp>
      <p:pic>
        <p:nvPicPr>
          <p:cNvPr id="13" name="Picture 1" descr="G:\WhatsApp\Media\WhatsApp Images\Sent\IMG-20150214-WA0001.jpg"/>
          <p:cNvPicPr>
            <a:picLocks noChangeAspect="1" noChangeArrowheads="1"/>
          </p:cNvPicPr>
          <p:nvPr/>
        </p:nvPicPr>
        <p:blipFill>
          <a:blip r:embed="rId3" cstate="print"/>
          <a:srcRect/>
          <a:stretch>
            <a:fillRect/>
          </a:stretch>
        </p:blipFill>
        <p:spPr bwMode="auto">
          <a:xfrm>
            <a:off x="251520" y="1484784"/>
            <a:ext cx="2571744" cy="2143140"/>
          </a:xfrm>
          <a:prstGeom prst="rect">
            <a:avLst/>
          </a:prstGeom>
          <a:noFill/>
        </p:spPr>
      </p:pic>
      <p:pic>
        <p:nvPicPr>
          <p:cNvPr id="16" name="Picture 2" descr="G:\WhatsApp\Media\WhatsApp Images\Sent\IMG-20150214-WA0003.jpg"/>
          <p:cNvPicPr>
            <a:picLocks noChangeAspect="1" noChangeArrowheads="1"/>
          </p:cNvPicPr>
          <p:nvPr/>
        </p:nvPicPr>
        <p:blipFill>
          <a:blip r:embed="rId4" cstate="print"/>
          <a:srcRect/>
          <a:stretch>
            <a:fillRect/>
          </a:stretch>
        </p:blipFill>
        <p:spPr bwMode="auto">
          <a:xfrm>
            <a:off x="2987824" y="1484784"/>
            <a:ext cx="2714620" cy="2143140"/>
          </a:xfrm>
          <a:prstGeom prst="rect">
            <a:avLst/>
          </a:prstGeom>
          <a:noFill/>
        </p:spPr>
      </p:pic>
      <p:pic>
        <p:nvPicPr>
          <p:cNvPr id="17" name="Picture 3" descr="G:\WhatsApp\Media\WhatsApp Images\Sent\IMG-20150214-WA0000.jpg"/>
          <p:cNvPicPr>
            <a:picLocks noChangeAspect="1" noChangeArrowheads="1"/>
          </p:cNvPicPr>
          <p:nvPr/>
        </p:nvPicPr>
        <p:blipFill>
          <a:blip r:embed="rId5" cstate="print"/>
          <a:srcRect/>
          <a:stretch>
            <a:fillRect/>
          </a:stretch>
        </p:blipFill>
        <p:spPr bwMode="auto">
          <a:xfrm>
            <a:off x="5940152" y="1484784"/>
            <a:ext cx="2665109" cy="2143140"/>
          </a:xfrm>
          <a:prstGeom prst="rect">
            <a:avLst/>
          </a:prstGeom>
          <a:noFill/>
        </p:spPr>
      </p:pic>
    </p:spTree>
    <p:extLst>
      <p:ext uri="{BB962C8B-B14F-4D97-AF65-F5344CB8AC3E}">
        <p14:creationId xmlns:p14="http://schemas.microsoft.com/office/powerpoint/2010/main" xmlns="" val="368979782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3"/>
          <p:cNvSpPr txBox="1"/>
          <p:nvPr/>
        </p:nvSpPr>
        <p:spPr>
          <a:xfrm>
            <a:off x="439046" y="468877"/>
            <a:ext cx="826437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DIRECCION DE CONCERTACIÓN SOCIAL</a:t>
            </a:r>
            <a:endParaRPr lang="es-ES" sz="3200"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20"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5" name="4 Rectángulo"/>
          <p:cNvSpPr/>
          <p:nvPr/>
        </p:nvSpPr>
        <p:spPr>
          <a:xfrm>
            <a:off x="288897" y="1698774"/>
            <a:ext cx="7846110" cy="400110"/>
          </a:xfrm>
          <a:prstGeom prst="rect">
            <a:avLst/>
          </a:prstGeom>
        </p:spPr>
        <p:txBody>
          <a:bodyPr wrap="square">
            <a:spAutoFit/>
          </a:bodyPr>
          <a:lstStyle/>
          <a:p>
            <a:pPr algn="ctr">
              <a:buNone/>
            </a:pPr>
            <a:r>
              <a:rPr lang="es-ES" sz="2000" dirty="0" smtClean="0">
                <a:latin typeface="Arial" pitchFamily="34" charset="0"/>
                <a:cs typeface="Arial" pitchFamily="34" charset="0"/>
              </a:rPr>
              <a:t>Feria de Empleo: (18 de Febrero de 2015)</a:t>
            </a:r>
          </a:p>
        </p:txBody>
      </p:sp>
      <p:pic>
        <p:nvPicPr>
          <p:cNvPr id="6" name="Picture 2" descr="C:\Documents and Settings\Usuario\Escritorio\fotos febrero 2015\IMG-20150224-WA0007.jpg"/>
          <p:cNvPicPr>
            <a:picLocks noChangeAspect="1" noChangeArrowheads="1"/>
          </p:cNvPicPr>
          <p:nvPr/>
        </p:nvPicPr>
        <p:blipFill>
          <a:blip r:embed="rId2" cstate="print"/>
          <a:srcRect/>
          <a:stretch>
            <a:fillRect/>
          </a:stretch>
        </p:blipFill>
        <p:spPr bwMode="auto">
          <a:xfrm>
            <a:off x="3767960" y="2112578"/>
            <a:ext cx="1481957" cy="1623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 descr="C:\Documents and Settings\Usuario\Escritorio\fotos febrero 2015\IMG-20150224-WA0005.jpg"/>
          <p:cNvPicPr>
            <a:picLocks noChangeAspect="1" noChangeArrowheads="1"/>
          </p:cNvPicPr>
          <p:nvPr/>
        </p:nvPicPr>
        <p:blipFill>
          <a:blip r:embed="rId3" cstate="print"/>
          <a:srcRect/>
          <a:stretch>
            <a:fillRect/>
          </a:stretch>
        </p:blipFill>
        <p:spPr bwMode="auto">
          <a:xfrm>
            <a:off x="225973" y="2144112"/>
            <a:ext cx="1508233" cy="1623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descr="C:\Documents and Settings\Usuario\Escritorio\fotos febrero 2015\IMG-20150224-WA0004.jpg"/>
          <p:cNvPicPr>
            <a:picLocks noChangeAspect="1" noChangeArrowheads="1"/>
          </p:cNvPicPr>
          <p:nvPr/>
        </p:nvPicPr>
        <p:blipFill>
          <a:blip r:embed="rId4" cstate="print"/>
          <a:srcRect/>
          <a:stretch>
            <a:fillRect/>
          </a:stretch>
        </p:blipFill>
        <p:spPr bwMode="auto">
          <a:xfrm>
            <a:off x="1939160" y="2116521"/>
            <a:ext cx="1592317" cy="1635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5" descr="C:\Documents and Settings\Usuario\Escritorio\fotos febrero 2015\IMG-20150224-WA0003.jpg"/>
          <p:cNvPicPr>
            <a:picLocks noChangeAspect="1" noChangeArrowheads="1"/>
          </p:cNvPicPr>
          <p:nvPr/>
        </p:nvPicPr>
        <p:blipFill>
          <a:blip r:embed="rId5" cstate="print"/>
          <a:srcRect/>
          <a:stretch>
            <a:fillRect/>
          </a:stretch>
        </p:blipFill>
        <p:spPr bwMode="auto">
          <a:xfrm>
            <a:off x="5533697" y="2104695"/>
            <a:ext cx="1529255" cy="1631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6" descr="C:\Documents and Settings\Usuario\Escritorio\IMG-20150227-WA0015.jpg"/>
          <p:cNvPicPr>
            <a:picLocks noChangeAspect="1" noChangeArrowheads="1"/>
          </p:cNvPicPr>
          <p:nvPr/>
        </p:nvPicPr>
        <p:blipFill>
          <a:blip r:embed="rId6" cstate="print"/>
          <a:srcRect/>
          <a:stretch>
            <a:fillRect/>
          </a:stretch>
        </p:blipFill>
        <p:spPr bwMode="auto">
          <a:xfrm>
            <a:off x="7346732" y="2128346"/>
            <a:ext cx="1560786" cy="1608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3" name="12 Tabla"/>
          <p:cNvGraphicFramePr>
            <a:graphicFrameLocks noGrp="1"/>
          </p:cNvGraphicFramePr>
          <p:nvPr>
            <p:extLst>
              <p:ext uri="{D42A27DB-BD31-4B8C-83A1-F6EECF244321}">
                <p14:modId xmlns:p14="http://schemas.microsoft.com/office/powerpoint/2010/main" xmlns="" val="3002523810"/>
              </p:ext>
            </p:extLst>
          </p:nvPr>
        </p:nvGraphicFramePr>
        <p:xfrm>
          <a:off x="409904" y="4351282"/>
          <a:ext cx="8371489" cy="1603432"/>
        </p:xfrm>
        <a:graphic>
          <a:graphicData uri="http://schemas.openxmlformats.org/drawingml/2006/table">
            <a:tbl>
              <a:tblPr/>
              <a:tblGrid>
                <a:gridCol w="1073667"/>
                <a:gridCol w="1073667"/>
                <a:gridCol w="1244831"/>
                <a:gridCol w="1244831"/>
                <a:gridCol w="1244831"/>
                <a:gridCol w="1244831"/>
                <a:gridCol w="1244831"/>
              </a:tblGrid>
              <a:tr h="667741">
                <a:tc>
                  <a:txBody>
                    <a:bodyPr/>
                    <a:lstStyle/>
                    <a:p>
                      <a:pPr algn="ctr" fontAlgn="b"/>
                      <a:r>
                        <a:rPr lang="es-ES" sz="1400" b="1" i="0" u="none" strike="noStrike" baseline="0" dirty="0" smtClean="0">
                          <a:solidFill>
                            <a:srgbClr val="000000"/>
                          </a:solidFill>
                          <a:latin typeface="Calibri"/>
                        </a:rPr>
                        <a:t>FECHA DE LA BRIGADA</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400" b="1" i="0" u="none" strike="noStrike" dirty="0" smtClean="0">
                          <a:solidFill>
                            <a:srgbClr val="000000"/>
                          </a:solidFill>
                          <a:latin typeface="Calibri"/>
                        </a:rPr>
                        <a:t>PERSONAS</a:t>
                      </a:r>
                      <a:r>
                        <a:rPr lang="es-ES" sz="1400" b="1" i="0" u="none" strike="noStrike" baseline="0" dirty="0" smtClean="0">
                          <a:solidFill>
                            <a:srgbClr val="000000"/>
                          </a:solidFill>
                          <a:latin typeface="Calibri"/>
                        </a:rPr>
                        <a:t> ATENDIDAS</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400" b="1" i="0" u="none" strike="noStrike" baseline="0" dirty="0" smtClean="0">
                          <a:solidFill>
                            <a:srgbClr val="000000"/>
                          </a:solidFill>
                          <a:latin typeface="Calibri"/>
                        </a:rPr>
                        <a:t>EMPRESAS PARTICIPANTES</a:t>
                      </a: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400" b="1" i="0" u="none" strike="noStrike" dirty="0" smtClean="0">
                          <a:solidFill>
                            <a:srgbClr val="000000"/>
                          </a:solidFill>
                          <a:latin typeface="Calibri"/>
                        </a:rPr>
                        <a:t>VACANTES OFRECIDAS</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400" b="1" i="0" u="none" strike="noStrike" dirty="0" smtClean="0">
                          <a:solidFill>
                            <a:srgbClr val="000000"/>
                          </a:solidFill>
                          <a:latin typeface="Calibri"/>
                        </a:rPr>
                        <a:t>EMPRESAS QUE PARTICIPARON POR PRIMERA VEZ</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400" b="1" i="0" u="none" strike="noStrike" dirty="0" smtClean="0">
                          <a:solidFill>
                            <a:srgbClr val="000000"/>
                          </a:solidFill>
                          <a:latin typeface="Calibri"/>
                        </a:rPr>
                        <a:t>DEPENDENCIAS PARTICIPANTES</a:t>
                      </a:r>
                      <a:endParaRPr lang="es-MX" sz="14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ES" sz="1300" b="1" i="0" u="none" strike="noStrike" dirty="0" smtClean="0">
                          <a:solidFill>
                            <a:srgbClr val="000000"/>
                          </a:solidFill>
                          <a:latin typeface="Calibri"/>
                        </a:rPr>
                        <a:t>PERSONAS ATENDIDAS (DEPENDENCIAS)</a:t>
                      </a:r>
                      <a:endParaRPr lang="es-MX" sz="1300" b="1" i="0" u="none" strike="noStrike" dirty="0">
                        <a:solidFill>
                          <a:srgbClr val="000000"/>
                        </a:solidFill>
                        <a:latin typeface="Calibri"/>
                      </a:endParaRPr>
                    </a:p>
                  </a:txBody>
                  <a:tcPr marL="9236" marR="9236" marT="9236"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600646">
                <a:tc>
                  <a:txBody>
                    <a:bodyPr/>
                    <a:lstStyle/>
                    <a:p>
                      <a:pPr algn="ctr" fontAlgn="b"/>
                      <a:r>
                        <a:rPr lang="es-ES" sz="1600" b="1" i="0" u="none" strike="noStrike" dirty="0" smtClean="0">
                          <a:solidFill>
                            <a:srgbClr val="000000"/>
                          </a:solidFill>
                          <a:latin typeface="Calibri"/>
                        </a:rPr>
                        <a:t>18</a:t>
                      </a:r>
                      <a:r>
                        <a:rPr lang="es-ES" sz="1600" b="1" i="0" u="none" strike="noStrike" baseline="0" dirty="0" smtClean="0">
                          <a:solidFill>
                            <a:srgbClr val="000000"/>
                          </a:solidFill>
                          <a:latin typeface="Calibri"/>
                        </a:rPr>
                        <a:t> DE FEBRERO DE 2015</a:t>
                      </a:r>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dirty="0" smtClean="0">
                          <a:solidFill>
                            <a:srgbClr val="000000"/>
                          </a:solidFill>
                          <a:latin typeface="Calibri"/>
                        </a:rPr>
                        <a:t>515</a:t>
                      </a:r>
                      <a:endParaRPr lang="es-MX" sz="16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500" b="1" i="0" u="none" strike="noStrike" dirty="0" smtClean="0">
                          <a:solidFill>
                            <a:srgbClr val="000000"/>
                          </a:solidFill>
                          <a:latin typeface="Calibri"/>
                        </a:rPr>
                        <a:t>59</a:t>
                      </a:r>
                      <a:endParaRPr lang="es-MX" sz="15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500" b="1" i="0" u="none" strike="noStrike" dirty="0" smtClean="0">
                          <a:solidFill>
                            <a:srgbClr val="000000"/>
                          </a:solidFill>
                          <a:latin typeface="Calibri"/>
                        </a:rPr>
                        <a:t>2,344</a:t>
                      </a:r>
                      <a:endParaRPr lang="es-MX" sz="15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500" b="1" i="0" u="none" strike="noStrike" dirty="0" smtClean="0">
                          <a:solidFill>
                            <a:srgbClr val="000000"/>
                          </a:solidFill>
                          <a:latin typeface="Calibri"/>
                        </a:rPr>
                        <a:t>13</a:t>
                      </a:r>
                      <a:endParaRPr lang="es-MX" sz="15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500" b="1" i="0" u="none" strike="noStrike" dirty="0" smtClean="0">
                          <a:solidFill>
                            <a:srgbClr val="000000"/>
                          </a:solidFill>
                          <a:latin typeface="Calibri"/>
                        </a:rPr>
                        <a:t>2</a:t>
                      </a:r>
                      <a:endParaRPr lang="es-MX" sz="15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300" b="1" i="0" u="none" strike="noStrike" dirty="0" smtClean="0">
                          <a:solidFill>
                            <a:srgbClr val="000000"/>
                          </a:solidFill>
                          <a:latin typeface="Calibri"/>
                        </a:rPr>
                        <a:t>51</a:t>
                      </a:r>
                      <a:endParaRPr lang="es-MX" sz="1300" b="1"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13 Rectángulo"/>
          <p:cNvSpPr/>
          <p:nvPr/>
        </p:nvSpPr>
        <p:spPr>
          <a:xfrm>
            <a:off x="231385" y="3808436"/>
            <a:ext cx="5002767" cy="369332"/>
          </a:xfrm>
          <a:prstGeom prst="rect">
            <a:avLst/>
          </a:prstGeom>
        </p:spPr>
        <p:txBody>
          <a:bodyPr wrap="square">
            <a:spAutoFit/>
          </a:bodyPr>
          <a:lstStyle/>
          <a:p>
            <a:pPr algn="ctr">
              <a:buNone/>
            </a:pPr>
            <a:r>
              <a:rPr lang="es-ES" b="1" u="sng" dirty="0" smtClean="0">
                <a:latin typeface="Arial" pitchFamily="34" charset="0"/>
                <a:cs typeface="Arial" pitchFamily="34" charset="0"/>
              </a:rPr>
              <a:t>Brigada Ciudad de Confianza</a:t>
            </a:r>
          </a:p>
        </p:txBody>
      </p:sp>
      <p:sp>
        <p:nvSpPr>
          <p:cNvPr id="15" name="14 Rectángulo"/>
          <p:cNvSpPr/>
          <p:nvPr/>
        </p:nvSpPr>
        <p:spPr>
          <a:xfrm>
            <a:off x="4966138" y="3818946"/>
            <a:ext cx="2396360" cy="369332"/>
          </a:xfrm>
          <a:prstGeom prst="rect">
            <a:avLst/>
          </a:prstGeom>
        </p:spPr>
        <p:txBody>
          <a:bodyPr wrap="square">
            <a:spAutoFit/>
          </a:bodyPr>
          <a:lstStyle/>
          <a:p>
            <a:pPr algn="ctr">
              <a:buNone/>
            </a:pPr>
            <a:r>
              <a:rPr lang="es-ES" b="1" u="sng" dirty="0" smtClean="0">
                <a:latin typeface="Arial" pitchFamily="34" charset="0"/>
                <a:cs typeface="Arial" pitchFamily="34" charset="0"/>
              </a:rPr>
              <a:t>Modulo de CFE</a:t>
            </a:r>
          </a:p>
        </p:txBody>
      </p:sp>
      <p:sp>
        <p:nvSpPr>
          <p:cNvPr id="16" name="15 Rectángulo"/>
          <p:cNvSpPr/>
          <p:nvPr/>
        </p:nvSpPr>
        <p:spPr>
          <a:xfrm>
            <a:off x="7042074" y="3829456"/>
            <a:ext cx="2015429" cy="369332"/>
          </a:xfrm>
          <a:prstGeom prst="rect">
            <a:avLst/>
          </a:prstGeom>
        </p:spPr>
        <p:txBody>
          <a:bodyPr wrap="square">
            <a:spAutoFit/>
          </a:bodyPr>
          <a:lstStyle/>
          <a:p>
            <a:pPr algn="ctr">
              <a:buNone/>
            </a:pPr>
            <a:r>
              <a:rPr lang="es-ES" b="1" u="sng" dirty="0" smtClean="0">
                <a:latin typeface="Arial" pitchFamily="34" charset="0"/>
                <a:cs typeface="Arial" pitchFamily="34" charset="0"/>
              </a:rPr>
              <a:t>Modulo de A y D</a:t>
            </a:r>
          </a:p>
        </p:txBody>
      </p:sp>
    </p:spTree>
    <p:extLst>
      <p:ext uri="{BB962C8B-B14F-4D97-AF65-F5344CB8AC3E}">
        <p14:creationId xmlns:p14="http://schemas.microsoft.com/office/powerpoint/2010/main" xmlns="" val="3028525311"/>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6136" y="1432404"/>
            <a:ext cx="8532253" cy="1200329"/>
          </a:xfrm>
          <a:prstGeom prst="rect">
            <a:avLst/>
          </a:prstGeom>
        </p:spPr>
        <p:txBody>
          <a:bodyPr wrap="square">
            <a:spAutoFit/>
          </a:bodyPr>
          <a:lstStyle/>
          <a:p>
            <a:pPr algn="ctr">
              <a:buNone/>
            </a:pPr>
            <a:endParaRPr lang="en-US" sz="2400" b="1" dirty="0" smtClean="0">
              <a:latin typeface="Arial" panose="020B0604020202020204" pitchFamily="34" charset="0"/>
              <a:cs typeface="Arial" panose="020B0604020202020204" pitchFamily="34" charset="0"/>
            </a:endParaRPr>
          </a:p>
          <a:p>
            <a:pPr algn="ctr">
              <a:buNone/>
            </a:pPr>
            <a:r>
              <a:rPr lang="en-US" sz="2400" dirty="0" smtClean="0">
                <a:latin typeface="Arial" panose="020B0604020202020204" pitchFamily="34" charset="0"/>
                <a:cs typeface="Arial" panose="020B0604020202020204" pitchFamily="34" charset="0"/>
              </a:rPr>
              <a:t>    </a:t>
            </a:r>
          </a:p>
          <a:p>
            <a:pPr algn="ctr">
              <a:buNone/>
            </a:pPr>
            <a:endParaRPr lang="en-US" sz="2400" b="1" dirty="0" smtClean="0">
              <a:latin typeface="Arial" panose="020B0604020202020204" pitchFamily="34" charset="0"/>
              <a:cs typeface="Arial" panose="020B0604020202020204" pitchFamily="34" charset="0"/>
            </a:endParaRPr>
          </a:p>
        </p:txBody>
      </p:sp>
      <p:sp>
        <p:nvSpPr>
          <p:cNvPr id="7" name="6 Rectángulo"/>
          <p:cNvSpPr/>
          <p:nvPr/>
        </p:nvSpPr>
        <p:spPr>
          <a:xfrm>
            <a:off x="394561" y="1608938"/>
            <a:ext cx="8532253" cy="1938992"/>
          </a:xfrm>
          <a:prstGeom prst="rect">
            <a:avLst/>
          </a:prstGeom>
        </p:spPr>
        <p:txBody>
          <a:bodyPr wrap="square">
            <a:spAutoFit/>
          </a:bodyPr>
          <a:lstStyle/>
          <a:p>
            <a:endParaRPr lang="en-US" sz="2400" b="1" dirty="0" smtClean="0">
              <a:latin typeface="Arial" panose="020B0604020202020204" pitchFamily="34" charset="0"/>
              <a:cs typeface="Arial" panose="020B0604020202020204" pitchFamily="34" charset="0"/>
            </a:endParaRPr>
          </a:p>
          <a:p>
            <a:pPr>
              <a:buNone/>
            </a:pPr>
            <a:endParaRPr lang="en-US" sz="2400" b="1" dirty="0" smtClean="0">
              <a:latin typeface="Arial" panose="020B0604020202020204" pitchFamily="34" charset="0"/>
              <a:cs typeface="Arial" panose="020B0604020202020204" pitchFamily="34" charset="0"/>
            </a:endParaRPr>
          </a:p>
          <a:p>
            <a:pPr>
              <a:buNone/>
            </a:pPr>
            <a:endParaRPr lang="es-ES" sz="2400" b="1" dirty="0" smtClean="0">
              <a:latin typeface="Arial" pitchFamily="34" charset="0"/>
              <a:cs typeface="Arial" pitchFamily="34" charset="0"/>
            </a:endParaRPr>
          </a:p>
          <a:p>
            <a:endParaRPr lang="es-ES" sz="2400" dirty="0" smtClean="0"/>
          </a:p>
          <a:p>
            <a:endParaRPr lang="es-MX" sz="2400" dirty="0"/>
          </a:p>
        </p:txBody>
      </p:sp>
      <p:sp>
        <p:nvSpPr>
          <p:cNvPr id="8" name="7 Rectángulo"/>
          <p:cNvSpPr/>
          <p:nvPr/>
        </p:nvSpPr>
        <p:spPr>
          <a:xfrm>
            <a:off x="1375674" y="0"/>
            <a:ext cx="6357831"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Marzo</a:t>
            </a:r>
            <a:r>
              <a:rPr lang="en-US" sz="3200" b="1" i="1" dirty="0">
                <a:solidFill>
                  <a:srgbClr val="FFFF66"/>
                </a:solidFill>
                <a:latin typeface="Arial" panose="020B0604020202020204" pitchFamily="34" charset="0"/>
                <a:cs typeface="Arial" panose="020B0604020202020204" pitchFamily="34" charset="0"/>
              </a:rPr>
              <a:t> </a:t>
            </a:r>
            <a:r>
              <a:rPr lang="en-US" sz="3200" b="1" i="1" dirty="0" smtClean="0">
                <a:solidFill>
                  <a:srgbClr val="FFFF66"/>
                </a:solidFill>
                <a:latin typeface="Arial" panose="020B0604020202020204" pitchFamily="34" charset="0"/>
                <a:cs typeface="Arial" panose="020B0604020202020204" pitchFamily="34" charset="0"/>
              </a:rPr>
              <a:t>2015 </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444850" y="478865"/>
            <a:ext cx="826437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CONCERTACIÓN SOCIAL</a:t>
            </a:r>
          </a:p>
        </p:txBody>
      </p:sp>
      <p:sp>
        <p:nvSpPr>
          <p:cNvPr id="10" name="CuadroTexto 3"/>
          <p:cNvSpPr txBox="1"/>
          <p:nvPr/>
        </p:nvSpPr>
        <p:spPr>
          <a:xfrm>
            <a:off x="2176380" y="6322338"/>
            <a:ext cx="4801314"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2 Marcador de contenido"/>
          <p:cNvSpPr txBox="1">
            <a:spLocks/>
          </p:cNvSpPr>
          <p:nvPr/>
        </p:nvSpPr>
        <p:spPr>
          <a:xfrm>
            <a:off x="230663" y="930165"/>
            <a:ext cx="8229600" cy="4525963"/>
          </a:xfrm>
          <a:prstGeom prst="rect">
            <a:avLst/>
          </a:prstGeo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tabLst/>
              <a:defRPr/>
            </a:pPr>
            <a:endParaRPr lang="es-ES" sz="2800" dirty="0" smtClean="0">
              <a:latin typeface="Arial" pitchFamily="34" charset="0"/>
              <a:cs typeface="Arial" pitchFamily="34" charset="0"/>
            </a:endParaRPr>
          </a:p>
          <a:p>
            <a:pPr marL="228600" marR="0" lvl="0" indent="-228600" algn="just" defTabSz="914400" rtl="0" eaLnBrk="1" fontAlgn="auto" latinLnBrk="0" hangingPunct="1">
              <a:lnSpc>
                <a:spcPct val="90000"/>
              </a:lnSpc>
              <a:spcBef>
                <a:spcPts val="1000"/>
              </a:spcBef>
              <a:spcAft>
                <a:spcPts val="0"/>
              </a:spcAft>
              <a:buClrTx/>
              <a:buSzTx/>
              <a:tabLst/>
              <a:defRPr/>
            </a:pPr>
            <a:endParaRPr kumimoji="0" lang="es-E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s-E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s-ES" sz="2400" b="0" i="0" u="none" strike="noStrike" kern="1200" cap="none" spc="0" normalizeH="0" noProof="0" dirty="0" smtClean="0">
                <a:ln>
                  <a:noFill/>
                </a:ln>
                <a:solidFill>
                  <a:schemeClr val="tx1"/>
                </a:solidFill>
                <a:effectLst/>
                <a:uLnTx/>
                <a:uFillTx/>
                <a:latin typeface="Arial" pitchFamily="34" charset="0"/>
                <a:cs typeface="Arial" pitchFamily="34" charset="0"/>
              </a:rPr>
              <a:t>Buscar nuevos programas de Asistencia Social y dar continuidad a los ya existentes</a:t>
            </a:r>
          </a:p>
          <a:p>
            <a:pPr marL="228600" marR="0" lvl="0" indent="-228600" algn="just" defTabSz="914400" rtl="0" eaLnBrk="1" fontAlgn="auto" latinLnBrk="0" hangingPunct="1">
              <a:lnSpc>
                <a:spcPct val="90000"/>
              </a:lnSpc>
              <a:spcBef>
                <a:spcPts val="1000"/>
              </a:spcBef>
              <a:spcAft>
                <a:spcPts val="0"/>
              </a:spcAft>
              <a:buClrTx/>
              <a:buSzTx/>
              <a:buFont typeface="Arial" pitchFamily="34" charset="0"/>
              <a:buChar char="•"/>
              <a:tabLst/>
              <a:defRPr/>
            </a:pPr>
            <a:r>
              <a:rPr lang="es-ES" sz="2400" dirty="0" smtClean="0">
                <a:latin typeface="Arial" pitchFamily="34" charset="0"/>
                <a:cs typeface="Arial" pitchFamily="34" charset="0"/>
              </a:rPr>
              <a:t> Brindar apoyo a las diferentes brigadas organizadas por las Direcciones de la Secretaría</a:t>
            </a:r>
          </a:p>
          <a:p>
            <a:pPr marL="228600" marR="0" lvl="0" indent="-228600" algn="just"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s-E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Seguir</a:t>
            </a:r>
            <a:r>
              <a:rPr kumimoji="0" lang="es-ES" sz="2400" b="0" i="0" u="none" strike="noStrike" kern="1200" cap="none" spc="0" normalizeH="0" noProof="0" dirty="0" smtClean="0">
                <a:ln>
                  <a:noFill/>
                </a:ln>
                <a:solidFill>
                  <a:schemeClr val="tx1"/>
                </a:solidFill>
                <a:effectLst/>
                <a:uLnTx/>
                <a:uFillTx/>
                <a:latin typeface="Arial" pitchFamily="34" charset="0"/>
                <a:cs typeface="Arial" pitchFamily="34" charset="0"/>
              </a:rPr>
              <a:t> contactando mas empresas con mas opciones de empleo a favor de la ciudadanía</a:t>
            </a:r>
            <a:endParaRPr kumimoji="0" lang="es-E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 val="3960910945"/>
      </p:ext>
    </p:extLst>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369190" y="580503"/>
            <a:ext cx="8774810" cy="584775"/>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MUNICIPAL DE LAS MUJERES </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2202053" y="160802"/>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8" name="7 Rectángulo"/>
          <p:cNvSpPr/>
          <p:nvPr/>
        </p:nvSpPr>
        <p:spPr>
          <a:xfrm>
            <a:off x="155574" y="1650510"/>
            <a:ext cx="8538049" cy="1261884"/>
          </a:xfrm>
          <a:prstGeom prst="rect">
            <a:avLst/>
          </a:prstGeom>
        </p:spPr>
        <p:txBody>
          <a:bodyPr wrap="square">
            <a:spAutoFit/>
          </a:bodyPr>
          <a:lstStyle/>
          <a:p>
            <a:pPr algn="just">
              <a:buFont typeface="Wingdings" pitchFamily="2" charset="2"/>
              <a:buChar char="v"/>
            </a:pPr>
            <a:r>
              <a:rPr lang="es-MX" sz="2800" dirty="0" smtClean="0">
                <a:latin typeface="Arial" pitchFamily="34" charset="0"/>
                <a:cs typeface="Arial" pitchFamily="34" charset="0"/>
              </a:rPr>
              <a:t> </a:t>
            </a:r>
            <a:r>
              <a:rPr lang="es-MX" sz="2400" dirty="0" smtClean="0">
                <a:latin typeface="Arial" pitchFamily="34" charset="0"/>
                <a:cs typeface="Arial" pitchFamily="34" charset="0"/>
              </a:rPr>
              <a:t>Se han dado 16 cursos de tamarindo y chorizo casero en diferentes Colonias de nuestro Municipio.</a:t>
            </a:r>
          </a:p>
          <a:p>
            <a:pPr algn="just"/>
            <a:endParaRPr lang="es-MX" sz="2400" dirty="0" smtClean="0">
              <a:latin typeface="Arial" pitchFamily="34" charset="0"/>
              <a:cs typeface="Arial" pitchFamily="34" charset="0"/>
            </a:endParaRPr>
          </a:p>
        </p:txBody>
      </p:sp>
      <p:sp>
        <p:nvSpPr>
          <p:cNvPr id="9" name="8 Rectángulo"/>
          <p:cNvSpPr/>
          <p:nvPr/>
        </p:nvSpPr>
        <p:spPr>
          <a:xfrm>
            <a:off x="204715" y="3110835"/>
            <a:ext cx="8625385" cy="1569660"/>
          </a:xfrm>
          <a:prstGeom prst="rect">
            <a:avLst/>
          </a:prstGeom>
        </p:spPr>
        <p:txBody>
          <a:bodyPr wrap="square">
            <a:spAutoFit/>
          </a:bodyPr>
          <a:lstStyle/>
          <a:p>
            <a:pPr algn="just">
              <a:buFont typeface="Wingdings" pitchFamily="2" charset="2"/>
              <a:buChar char="v"/>
            </a:pPr>
            <a:r>
              <a:rPr lang="es-MX" sz="2400" dirty="0" smtClean="0">
                <a:latin typeface="Arial" pitchFamily="34" charset="0"/>
                <a:cs typeface="Arial" pitchFamily="34" charset="0"/>
              </a:rPr>
              <a:t>Se han impartido 13 pláticas y talleres en Escuelas, Delegaciones y domicilios particulares sobre Violencia Familiar, Autoestima, Derechos y Obligaciones y Superación Personal.</a:t>
            </a:r>
          </a:p>
        </p:txBody>
      </p:sp>
    </p:spTree>
    <p:extLst>
      <p:ext uri="{BB962C8B-B14F-4D97-AF65-F5344CB8AC3E}">
        <p14:creationId xmlns:p14="http://schemas.microsoft.com/office/powerpoint/2010/main" xmlns="" val="5312235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9190" y="580503"/>
            <a:ext cx="8774810" cy="584775"/>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MUNICIPAL DE LAS MUJERES </a:t>
            </a:r>
            <a:endParaRPr lang="es-ES" sz="3200" b="1" i="1" dirty="0">
              <a:solidFill>
                <a:srgbClr val="FFFF66"/>
              </a:solidFill>
              <a:latin typeface="Arial" panose="020B0604020202020204" pitchFamily="34" charset="0"/>
              <a:cs typeface="Arial" panose="020B0604020202020204" pitchFamily="34" charset="0"/>
            </a:endParaRPr>
          </a:p>
        </p:txBody>
      </p:sp>
      <p:sp>
        <p:nvSpPr>
          <p:cNvPr id="3" name="CuadroTexto 3"/>
          <p:cNvSpPr txBox="1"/>
          <p:nvPr/>
        </p:nvSpPr>
        <p:spPr>
          <a:xfrm>
            <a:off x="2202053" y="160802"/>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4"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graphicFrame>
        <p:nvGraphicFramePr>
          <p:cNvPr id="6" name="5 Tabla"/>
          <p:cNvGraphicFramePr>
            <a:graphicFrameLocks noGrp="1"/>
          </p:cNvGraphicFramePr>
          <p:nvPr/>
        </p:nvGraphicFramePr>
        <p:xfrm>
          <a:off x="0" y="1144524"/>
          <a:ext cx="7961584" cy="5713476"/>
        </p:xfrm>
        <a:graphic>
          <a:graphicData uri="http://schemas.openxmlformats.org/drawingml/2006/table">
            <a:tbl>
              <a:tblPr/>
              <a:tblGrid>
                <a:gridCol w="1205886"/>
                <a:gridCol w="1333353"/>
                <a:gridCol w="1254137"/>
                <a:gridCol w="1842497"/>
                <a:gridCol w="2325711"/>
              </a:tblGrid>
              <a:tr h="624699">
                <a:tc>
                  <a:txBody>
                    <a:bodyPr/>
                    <a:lstStyle/>
                    <a:p>
                      <a:pPr algn="ctr">
                        <a:lnSpc>
                          <a:spcPct val="115000"/>
                        </a:lnSpc>
                        <a:spcAft>
                          <a:spcPts val="0"/>
                        </a:spcAft>
                      </a:pPr>
                      <a:r>
                        <a:rPr lang="es-MX" sz="1200" b="1" dirty="0">
                          <a:solidFill>
                            <a:schemeClr val="tx1"/>
                          </a:solidFill>
                          <a:latin typeface="Arial" pitchFamily="34" charset="0"/>
                          <a:ea typeface="Calibri"/>
                          <a:cs typeface="Arial" pitchFamily="34" charset="0"/>
                        </a:rPr>
                        <a:t>Actividades</a:t>
                      </a:r>
                    </a:p>
                  </a:txBody>
                  <a:tcPr marL="49793" marR="49793"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es-MX" sz="1200" b="1" dirty="0">
                          <a:solidFill>
                            <a:schemeClr val="tx1"/>
                          </a:solidFill>
                          <a:latin typeface="Arial" pitchFamily="34" charset="0"/>
                          <a:ea typeface="Calibri"/>
                          <a:cs typeface="Arial" pitchFamily="34" charset="0"/>
                        </a:rPr>
                        <a:t>Número de Actividades realizadas</a:t>
                      </a:r>
                    </a:p>
                  </a:txBody>
                  <a:tcPr marL="49793" marR="49793"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es-MX" sz="1200" b="1" dirty="0" smtClean="0">
                          <a:solidFill>
                            <a:schemeClr val="tx1"/>
                          </a:solidFill>
                          <a:latin typeface="Arial" pitchFamily="34" charset="0"/>
                          <a:ea typeface="Calibri"/>
                          <a:cs typeface="Arial" pitchFamily="34" charset="0"/>
                        </a:rPr>
                        <a:t>Ciudadanas</a:t>
                      </a:r>
                      <a:r>
                        <a:rPr lang="es-MX" sz="1200" b="1" baseline="0" dirty="0" smtClean="0">
                          <a:solidFill>
                            <a:schemeClr val="tx1"/>
                          </a:solidFill>
                          <a:latin typeface="Arial" pitchFamily="34" charset="0"/>
                          <a:ea typeface="Calibri"/>
                          <a:cs typeface="Arial" pitchFamily="34" charset="0"/>
                        </a:rPr>
                        <a:t> Beneficiadas</a:t>
                      </a:r>
                      <a:endParaRPr lang="es-MX" sz="1200" b="1" dirty="0">
                        <a:solidFill>
                          <a:schemeClr val="tx1"/>
                        </a:solidFill>
                        <a:latin typeface="Arial" pitchFamily="34" charset="0"/>
                        <a:ea typeface="Calibri"/>
                        <a:cs typeface="Arial" pitchFamily="34" charset="0"/>
                      </a:endParaRPr>
                    </a:p>
                  </a:txBody>
                  <a:tcPr marL="49793" marR="49793"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es-MX" sz="1200" b="1" dirty="0">
                          <a:solidFill>
                            <a:schemeClr val="tx1"/>
                          </a:solidFill>
                          <a:latin typeface="Arial" pitchFamily="34" charset="0"/>
                          <a:ea typeface="Calibri"/>
                          <a:cs typeface="Arial" pitchFamily="34" charset="0"/>
                        </a:rPr>
                        <a:t>Taller /Tema</a:t>
                      </a:r>
                    </a:p>
                  </a:txBody>
                  <a:tcPr marL="49793" marR="49793"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5"/>
                    </a:solidFill>
                  </a:tcPr>
                </a:tc>
                <a:tc>
                  <a:txBody>
                    <a:bodyPr/>
                    <a:lstStyle/>
                    <a:p>
                      <a:pPr algn="ctr">
                        <a:lnSpc>
                          <a:spcPct val="115000"/>
                        </a:lnSpc>
                        <a:spcAft>
                          <a:spcPts val="0"/>
                        </a:spcAft>
                      </a:pPr>
                      <a:r>
                        <a:rPr lang="es-MX" sz="1200" b="1" dirty="0">
                          <a:solidFill>
                            <a:schemeClr val="tx1"/>
                          </a:solidFill>
                          <a:latin typeface="Arial" pitchFamily="34" charset="0"/>
                          <a:ea typeface="Calibri"/>
                          <a:cs typeface="Arial" pitchFamily="34" charset="0"/>
                        </a:rPr>
                        <a:t>Colonias visitadas</a:t>
                      </a:r>
                    </a:p>
                  </a:txBody>
                  <a:tcPr marL="49793" marR="49793"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5"/>
                    </a:solidFill>
                  </a:tcPr>
                </a:tc>
              </a:tr>
              <a:tr h="2602912">
                <a:tc>
                  <a:txBody>
                    <a:bodyPr/>
                    <a:lstStyle/>
                    <a:p>
                      <a:pPr algn="ctr">
                        <a:lnSpc>
                          <a:spcPct val="115000"/>
                        </a:lnSpc>
                        <a:spcBef>
                          <a:spcPts val="2400"/>
                        </a:spcBef>
                        <a:spcAft>
                          <a:spcPts val="0"/>
                        </a:spcAft>
                      </a:pPr>
                      <a:endParaRPr lang="es-MX" sz="1000" b="1" kern="0" dirty="0" smtClean="0">
                        <a:solidFill>
                          <a:schemeClr val="tx1"/>
                        </a:solidFill>
                        <a:latin typeface="Arial" pitchFamily="34" charset="0"/>
                        <a:ea typeface="Times New Roman"/>
                        <a:cs typeface="Arial" pitchFamily="34" charset="0"/>
                      </a:endParaRPr>
                    </a:p>
                    <a:p>
                      <a:pPr algn="ctr">
                        <a:lnSpc>
                          <a:spcPct val="115000"/>
                        </a:lnSpc>
                        <a:spcBef>
                          <a:spcPts val="2400"/>
                        </a:spcBef>
                        <a:spcAft>
                          <a:spcPts val="0"/>
                        </a:spcAft>
                      </a:pPr>
                      <a:r>
                        <a:rPr lang="es-MX" sz="1000" b="1" kern="0" dirty="0" smtClean="0">
                          <a:solidFill>
                            <a:schemeClr val="tx1"/>
                          </a:solidFill>
                          <a:latin typeface="Arial" pitchFamily="34" charset="0"/>
                          <a:ea typeface="Times New Roman"/>
                          <a:cs typeface="Arial" pitchFamily="34" charset="0"/>
                        </a:rPr>
                        <a:t>Cursos</a:t>
                      </a:r>
                      <a:endParaRPr lang="es-MX" sz="1000" b="1" kern="0" dirty="0">
                        <a:solidFill>
                          <a:schemeClr val="tx1"/>
                        </a:solidFill>
                        <a:latin typeface="Arial" pitchFamily="34" charset="0"/>
                        <a:ea typeface="Times New Roman"/>
                        <a:cs typeface="Arial" pitchFamily="34" charset="0"/>
                      </a:endParaRPr>
                    </a:p>
                  </a:txBody>
                  <a:tcPr marL="49793" marR="4979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noFill/>
                  </a:tcPr>
                </a:tc>
                <a:tc>
                  <a:txBody>
                    <a:bodyPr/>
                    <a:lstStyle/>
                    <a:p>
                      <a:pPr algn="ctr">
                        <a:lnSpc>
                          <a:spcPct val="115000"/>
                        </a:lnSpc>
                        <a:spcBef>
                          <a:spcPts val="2400"/>
                        </a:spcBef>
                        <a:spcAft>
                          <a:spcPts val="0"/>
                        </a:spcAft>
                      </a:pPr>
                      <a:endParaRPr lang="es-MX" sz="1000" b="1" kern="0" dirty="0" smtClean="0">
                        <a:solidFill>
                          <a:schemeClr val="tx1"/>
                        </a:solidFill>
                        <a:latin typeface="Arial" pitchFamily="34" charset="0"/>
                        <a:ea typeface="Times New Roman"/>
                        <a:cs typeface="Arial" pitchFamily="34" charset="0"/>
                      </a:endParaRPr>
                    </a:p>
                    <a:p>
                      <a:pPr algn="ctr">
                        <a:lnSpc>
                          <a:spcPct val="115000"/>
                        </a:lnSpc>
                        <a:spcBef>
                          <a:spcPts val="2400"/>
                        </a:spcBef>
                        <a:spcAft>
                          <a:spcPts val="0"/>
                        </a:spcAft>
                      </a:pPr>
                      <a:r>
                        <a:rPr lang="es-MX" sz="1000" b="1" kern="0" dirty="0" smtClean="0">
                          <a:solidFill>
                            <a:schemeClr val="tx1"/>
                          </a:solidFill>
                          <a:latin typeface="Arial" pitchFamily="34" charset="0"/>
                          <a:ea typeface="Times New Roman"/>
                          <a:cs typeface="Arial" pitchFamily="34" charset="0"/>
                        </a:rPr>
                        <a:t>16</a:t>
                      </a:r>
                      <a:endParaRPr lang="es-MX" sz="1000" b="1" kern="0" dirty="0">
                        <a:solidFill>
                          <a:schemeClr val="tx1"/>
                        </a:solidFill>
                        <a:latin typeface="Arial" pitchFamily="34" charset="0"/>
                        <a:ea typeface="Times New Roman"/>
                        <a:cs typeface="Arial" pitchFamily="34" charset="0"/>
                      </a:endParaRPr>
                    </a:p>
                  </a:txBody>
                  <a:tcPr marL="49793" marR="4979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2400"/>
                        </a:spcBef>
                        <a:spcAft>
                          <a:spcPts val="0"/>
                        </a:spcAft>
                      </a:pPr>
                      <a:endParaRPr lang="es-MX" sz="1000" b="1" kern="0" dirty="0" smtClean="0">
                        <a:solidFill>
                          <a:schemeClr val="tx1"/>
                        </a:solidFill>
                        <a:latin typeface="Arial" pitchFamily="34" charset="0"/>
                        <a:ea typeface="Times New Roman"/>
                        <a:cs typeface="Arial" pitchFamily="34" charset="0"/>
                      </a:endParaRPr>
                    </a:p>
                    <a:p>
                      <a:pPr algn="ctr">
                        <a:lnSpc>
                          <a:spcPct val="115000"/>
                        </a:lnSpc>
                        <a:spcBef>
                          <a:spcPts val="2400"/>
                        </a:spcBef>
                        <a:spcAft>
                          <a:spcPts val="0"/>
                        </a:spcAft>
                      </a:pPr>
                      <a:r>
                        <a:rPr lang="es-MX" sz="1000" b="1" kern="0" dirty="0" smtClean="0">
                          <a:solidFill>
                            <a:schemeClr val="tx1"/>
                          </a:solidFill>
                          <a:latin typeface="Arial" pitchFamily="34" charset="0"/>
                          <a:ea typeface="Times New Roman"/>
                          <a:cs typeface="Arial" pitchFamily="34" charset="0"/>
                        </a:rPr>
                        <a:t>330 Mujeres</a:t>
                      </a:r>
                      <a:endParaRPr lang="es-MX" sz="1000" b="1" kern="0" dirty="0">
                        <a:solidFill>
                          <a:schemeClr val="tx1"/>
                        </a:solidFill>
                        <a:latin typeface="Arial" pitchFamily="34" charset="0"/>
                        <a:ea typeface="Times New Roman"/>
                        <a:cs typeface="Arial" pitchFamily="34" charset="0"/>
                      </a:endParaRPr>
                    </a:p>
                  </a:txBody>
                  <a:tcPr marL="49793" marR="49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15000"/>
                        </a:lnSpc>
                        <a:spcAft>
                          <a:spcPts val="0"/>
                        </a:spcAft>
                        <a:buFont typeface="Times New Roman"/>
                        <a:buChar char="•"/>
                        <a:tabLst>
                          <a:tab pos="457200" algn="l"/>
                        </a:tabLst>
                      </a:pPr>
                      <a:endParaRPr lang="es-MX" sz="1000" b="1" dirty="0" smtClean="0">
                        <a:solidFill>
                          <a:schemeClr val="tx1"/>
                        </a:solidFill>
                        <a:latin typeface="Arial" pitchFamily="34" charset="0"/>
                        <a:ea typeface="Calibri"/>
                        <a:cs typeface="Arial" pitchFamily="34" charset="0"/>
                      </a:endParaRPr>
                    </a:p>
                    <a:p>
                      <a:pPr marL="342900" lvl="0" indent="-342900">
                        <a:lnSpc>
                          <a:spcPct val="115000"/>
                        </a:lnSpc>
                        <a:spcAft>
                          <a:spcPts val="0"/>
                        </a:spcAft>
                        <a:buFont typeface="Times New Roman"/>
                        <a:buChar char="•"/>
                        <a:tabLst>
                          <a:tab pos="457200" algn="l"/>
                        </a:tabLst>
                      </a:pPr>
                      <a:r>
                        <a:rPr lang="es-MX" sz="1000" b="1" dirty="0" smtClean="0">
                          <a:solidFill>
                            <a:schemeClr val="tx1"/>
                          </a:solidFill>
                          <a:latin typeface="Arial" pitchFamily="34" charset="0"/>
                          <a:ea typeface="Calibri"/>
                          <a:cs typeface="Arial" pitchFamily="34" charset="0"/>
                        </a:rPr>
                        <a:t>Tamarindo </a:t>
                      </a:r>
                      <a:endParaRPr lang="es-MX" sz="1000" b="1" dirty="0">
                        <a:solidFill>
                          <a:schemeClr val="tx1"/>
                        </a:solidFill>
                        <a:latin typeface="Arial" pitchFamily="34" charset="0"/>
                        <a:ea typeface="Calibri"/>
                        <a:cs typeface="Arial" pitchFamily="34" charset="0"/>
                      </a:endParaRPr>
                    </a:p>
                    <a:p>
                      <a:pPr marL="342900" lvl="0" indent="-342900">
                        <a:lnSpc>
                          <a:spcPct val="115000"/>
                        </a:lnSpc>
                        <a:spcAft>
                          <a:spcPts val="0"/>
                        </a:spcAft>
                        <a:buFont typeface="Times New Roman"/>
                        <a:buChar char="•"/>
                        <a:tabLst>
                          <a:tab pos="457200" algn="l"/>
                        </a:tabLst>
                      </a:pPr>
                      <a:r>
                        <a:rPr lang="es-MX" sz="1000" b="1" dirty="0" smtClean="0">
                          <a:solidFill>
                            <a:schemeClr val="tx1"/>
                          </a:solidFill>
                          <a:latin typeface="Arial" pitchFamily="34" charset="0"/>
                          <a:ea typeface="Calibri"/>
                          <a:cs typeface="Arial" pitchFamily="34" charset="0"/>
                        </a:rPr>
                        <a:t>Chorizo</a:t>
                      </a:r>
                    </a:p>
                  </a:txBody>
                  <a:tcPr marL="49793" marR="49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15000"/>
                        </a:lnSpc>
                        <a:spcAft>
                          <a:spcPts val="0"/>
                        </a:spcAft>
                        <a:buFont typeface="Times New Roman"/>
                        <a:buNone/>
                        <a:tabLst>
                          <a:tab pos="457200" algn="l"/>
                        </a:tabLst>
                      </a:pPr>
                      <a:endParaRPr lang="es-MX" sz="1000" b="1" dirty="0" smtClean="0">
                        <a:solidFill>
                          <a:schemeClr val="tx1"/>
                        </a:solidFill>
                        <a:latin typeface="Arial" pitchFamily="34" charset="0"/>
                        <a:ea typeface="Calibri"/>
                        <a:cs typeface="Arial" pitchFamily="34" charset="0"/>
                      </a:endParaRP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La Morena</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Privadas del bosque</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Balcones de </a:t>
                      </a:r>
                      <a:r>
                        <a:rPr lang="es-MX" sz="1000" b="1" baseline="0" dirty="0" err="1" smtClean="0">
                          <a:solidFill>
                            <a:schemeClr val="tx1"/>
                          </a:solidFill>
                          <a:latin typeface="Arial" pitchFamily="34" charset="0"/>
                          <a:ea typeface="Calibri"/>
                          <a:cs typeface="Arial" pitchFamily="34" charset="0"/>
                        </a:rPr>
                        <a:t>Zirandaro</a:t>
                      </a:r>
                      <a:endParaRPr lang="es-MX" sz="1000" b="1" baseline="0" dirty="0" smtClean="0">
                        <a:solidFill>
                          <a:schemeClr val="tx1"/>
                        </a:solidFill>
                        <a:latin typeface="Arial" pitchFamily="34" charset="0"/>
                        <a:ea typeface="Calibri"/>
                        <a:cs typeface="Arial" pitchFamily="34" charset="0"/>
                      </a:endParaRP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Fuentes de Juárez</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Riveras de los Salinas</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Héctor Caballero</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Héroes de </a:t>
                      </a:r>
                      <a:r>
                        <a:rPr lang="es-MX" sz="1000" b="1" baseline="0" dirty="0" err="1" smtClean="0">
                          <a:solidFill>
                            <a:schemeClr val="tx1"/>
                          </a:solidFill>
                          <a:latin typeface="Arial" pitchFamily="34" charset="0"/>
                          <a:ea typeface="Calibri"/>
                          <a:cs typeface="Arial" pitchFamily="34" charset="0"/>
                        </a:rPr>
                        <a:t>Nacozari</a:t>
                      </a:r>
                      <a:endParaRPr lang="es-MX" sz="1000" b="1" baseline="0" dirty="0" smtClean="0">
                        <a:solidFill>
                          <a:schemeClr val="tx1"/>
                        </a:solidFill>
                        <a:latin typeface="Arial" pitchFamily="34" charset="0"/>
                        <a:ea typeface="Calibri"/>
                        <a:cs typeface="Arial" pitchFamily="34" charset="0"/>
                      </a:endParaRP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San Miguelito</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Villas de San José</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Santa Mónica</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Santa Fe</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Valle de vaquerías</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Real de San José</a:t>
                      </a:r>
                    </a:p>
                    <a:p>
                      <a:pPr marL="342900" lvl="0" indent="-342900">
                        <a:lnSpc>
                          <a:spcPct val="115000"/>
                        </a:lnSpc>
                        <a:spcAft>
                          <a:spcPts val="0"/>
                        </a:spcAft>
                        <a:buFont typeface="Times New Roman"/>
                        <a:buChar char="•"/>
                        <a:tabLst>
                          <a:tab pos="457200" algn="l"/>
                        </a:tabLst>
                      </a:pPr>
                      <a:r>
                        <a:rPr lang="es-MX" sz="1000" b="1" baseline="0" dirty="0" smtClean="0">
                          <a:solidFill>
                            <a:schemeClr val="tx1"/>
                          </a:solidFill>
                          <a:latin typeface="Arial" pitchFamily="34" charset="0"/>
                          <a:ea typeface="Calibri"/>
                          <a:cs typeface="Arial" pitchFamily="34" charset="0"/>
                        </a:rPr>
                        <a:t>Arboledas de San Roque</a:t>
                      </a:r>
                    </a:p>
                  </a:txBody>
                  <a:tcPr marL="49793" marR="49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a:noFill/>
                    </a:lnB>
                    <a:noFill/>
                  </a:tcPr>
                </a:tc>
              </a:tr>
              <a:tr h="2429385">
                <a:tc>
                  <a:txBody>
                    <a:bodyPr/>
                    <a:lstStyle/>
                    <a:p>
                      <a:pPr algn="ctr">
                        <a:lnSpc>
                          <a:spcPct val="115000"/>
                        </a:lnSpc>
                        <a:spcBef>
                          <a:spcPts val="2400"/>
                        </a:spcBef>
                        <a:spcAft>
                          <a:spcPts val="0"/>
                        </a:spcAft>
                      </a:pPr>
                      <a:endParaRPr lang="es-MX" sz="1000" b="1" kern="0" dirty="0" smtClean="0">
                        <a:solidFill>
                          <a:schemeClr val="tx1"/>
                        </a:solidFill>
                        <a:latin typeface="Arial" pitchFamily="34" charset="0"/>
                        <a:ea typeface="Times New Roman"/>
                        <a:cs typeface="Arial" pitchFamily="34" charset="0"/>
                      </a:endParaRPr>
                    </a:p>
                    <a:p>
                      <a:pPr algn="ctr">
                        <a:lnSpc>
                          <a:spcPct val="115000"/>
                        </a:lnSpc>
                        <a:spcBef>
                          <a:spcPts val="2400"/>
                        </a:spcBef>
                        <a:spcAft>
                          <a:spcPts val="0"/>
                        </a:spcAft>
                      </a:pPr>
                      <a:r>
                        <a:rPr lang="es-MX" sz="1000" b="1" kern="0" dirty="0" smtClean="0">
                          <a:solidFill>
                            <a:schemeClr val="tx1"/>
                          </a:solidFill>
                          <a:latin typeface="Arial" pitchFamily="34" charset="0"/>
                          <a:ea typeface="Times New Roman"/>
                          <a:cs typeface="Arial" pitchFamily="34" charset="0"/>
                        </a:rPr>
                        <a:t>Platicas</a:t>
                      </a:r>
                      <a:endParaRPr lang="es-MX" sz="1000" b="1" kern="0" dirty="0">
                        <a:solidFill>
                          <a:schemeClr val="tx1"/>
                        </a:solidFill>
                        <a:latin typeface="Arial" pitchFamily="34" charset="0"/>
                        <a:ea typeface="Times New Roman"/>
                        <a:cs typeface="Arial" pitchFamily="34" charset="0"/>
                      </a:endParaRPr>
                    </a:p>
                  </a:txBody>
                  <a:tcPr marL="49793" marR="49793"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noFill/>
                  </a:tcPr>
                </a:tc>
                <a:tc>
                  <a:txBody>
                    <a:bodyPr/>
                    <a:lstStyle/>
                    <a:p>
                      <a:pPr algn="ctr">
                        <a:lnSpc>
                          <a:spcPct val="115000"/>
                        </a:lnSpc>
                        <a:spcBef>
                          <a:spcPts val="2400"/>
                        </a:spcBef>
                        <a:spcAft>
                          <a:spcPts val="0"/>
                        </a:spcAft>
                      </a:pPr>
                      <a:endParaRPr lang="es-MX" sz="1000" b="1" kern="0" dirty="0" smtClean="0">
                        <a:solidFill>
                          <a:schemeClr val="tx1"/>
                        </a:solidFill>
                        <a:latin typeface="Arial" pitchFamily="34" charset="0"/>
                        <a:ea typeface="Times New Roman"/>
                        <a:cs typeface="Arial" pitchFamily="34" charset="0"/>
                      </a:endParaRPr>
                    </a:p>
                    <a:p>
                      <a:pPr algn="ctr">
                        <a:lnSpc>
                          <a:spcPct val="115000"/>
                        </a:lnSpc>
                        <a:spcBef>
                          <a:spcPts val="2400"/>
                        </a:spcBef>
                        <a:spcAft>
                          <a:spcPts val="0"/>
                        </a:spcAft>
                      </a:pPr>
                      <a:r>
                        <a:rPr lang="es-MX" sz="1000" b="1" kern="0" dirty="0" smtClean="0">
                          <a:solidFill>
                            <a:schemeClr val="tx1"/>
                          </a:solidFill>
                          <a:latin typeface="Arial" pitchFamily="34" charset="0"/>
                          <a:ea typeface="Times New Roman"/>
                          <a:cs typeface="Arial" pitchFamily="34" charset="0"/>
                        </a:rPr>
                        <a:t>13</a:t>
                      </a:r>
                      <a:endParaRPr lang="es-MX" sz="1000" b="1" kern="0" dirty="0">
                        <a:solidFill>
                          <a:schemeClr val="tx1"/>
                        </a:solidFill>
                        <a:latin typeface="Arial" pitchFamily="34" charset="0"/>
                        <a:ea typeface="Times New Roman"/>
                        <a:cs typeface="Arial" pitchFamily="34" charset="0"/>
                      </a:endParaRPr>
                    </a:p>
                  </a:txBody>
                  <a:tcPr marL="49793" marR="4979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2400"/>
                        </a:spcBef>
                        <a:spcAft>
                          <a:spcPts val="0"/>
                        </a:spcAft>
                      </a:pPr>
                      <a:endParaRPr lang="es-MX" sz="1000" b="1" kern="0" dirty="0" smtClean="0">
                        <a:solidFill>
                          <a:schemeClr val="tx1"/>
                        </a:solidFill>
                        <a:latin typeface="Arial" pitchFamily="34" charset="0"/>
                        <a:ea typeface="Times New Roman"/>
                        <a:cs typeface="Arial" pitchFamily="34" charset="0"/>
                      </a:endParaRPr>
                    </a:p>
                    <a:p>
                      <a:pPr algn="ctr">
                        <a:lnSpc>
                          <a:spcPct val="115000"/>
                        </a:lnSpc>
                        <a:spcBef>
                          <a:spcPts val="2400"/>
                        </a:spcBef>
                        <a:spcAft>
                          <a:spcPts val="0"/>
                        </a:spcAft>
                      </a:pPr>
                      <a:r>
                        <a:rPr lang="es-MX" sz="1000" b="1" kern="0" dirty="0" smtClean="0">
                          <a:solidFill>
                            <a:schemeClr val="tx1"/>
                          </a:solidFill>
                          <a:latin typeface="Arial" pitchFamily="34" charset="0"/>
                          <a:ea typeface="Times New Roman"/>
                          <a:cs typeface="Arial" pitchFamily="34" charset="0"/>
                        </a:rPr>
                        <a:t>218 Mujeres</a:t>
                      </a:r>
                      <a:endParaRPr lang="es-MX" sz="1000" b="1" kern="0" dirty="0">
                        <a:solidFill>
                          <a:schemeClr val="tx1"/>
                        </a:solidFill>
                        <a:latin typeface="Arial" pitchFamily="34" charset="0"/>
                        <a:ea typeface="Times New Roman"/>
                        <a:cs typeface="Arial" pitchFamily="34" charset="0"/>
                      </a:endParaRPr>
                    </a:p>
                  </a:txBody>
                  <a:tcPr marL="49793" marR="49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15000"/>
                        </a:lnSpc>
                        <a:spcAft>
                          <a:spcPts val="0"/>
                        </a:spcAft>
                        <a:buFont typeface="Arial" pitchFamily="34" charset="0"/>
                        <a:buChar char="•"/>
                        <a:tabLst>
                          <a:tab pos="457200" algn="l"/>
                        </a:tabLst>
                      </a:pPr>
                      <a:endParaRPr lang="es-MX" sz="1000" b="1" dirty="0" smtClean="0">
                        <a:solidFill>
                          <a:schemeClr val="tx1"/>
                        </a:solidFill>
                        <a:latin typeface="Arial" pitchFamily="34" charset="0"/>
                        <a:ea typeface="Calibri"/>
                        <a:cs typeface="Arial" pitchFamily="34" charset="0"/>
                      </a:endParaRPr>
                    </a:p>
                    <a:p>
                      <a:pPr marL="342900" lvl="0" indent="-342900">
                        <a:lnSpc>
                          <a:spcPct val="115000"/>
                        </a:lnSpc>
                        <a:spcAft>
                          <a:spcPts val="0"/>
                        </a:spcAft>
                        <a:buFont typeface="Arial" pitchFamily="34" charset="0"/>
                        <a:buChar char="•"/>
                        <a:tabLst>
                          <a:tab pos="457200" algn="l"/>
                        </a:tabLst>
                      </a:pPr>
                      <a:r>
                        <a:rPr lang="es-MX" sz="1000" b="1" dirty="0" smtClean="0">
                          <a:solidFill>
                            <a:schemeClr val="tx1"/>
                          </a:solidFill>
                          <a:latin typeface="Arial" pitchFamily="34" charset="0"/>
                          <a:ea typeface="Calibri"/>
                          <a:cs typeface="Arial" pitchFamily="34" charset="0"/>
                        </a:rPr>
                        <a:t>Violencia Familiar</a:t>
                      </a:r>
                    </a:p>
                    <a:p>
                      <a:pPr marL="342900" lvl="0" indent="-342900">
                        <a:lnSpc>
                          <a:spcPct val="115000"/>
                        </a:lnSpc>
                        <a:spcAft>
                          <a:spcPts val="0"/>
                        </a:spcAft>
                        <a:buFont typeface="Arial" pitchFamily="34" charset="0"/>
                        <a:buChar char="•"/>
                        <a:tabLst>
                          <a:tab pos="457200" algn="l"/>
                        </a:tabLst>
                      </a:pPr>
                      <a:r>
                        <a:rPr lang="es-MX" sz="1000" b="1" dirty="0" smtClean="0">
                          <a:solidFill>
                            <a:schemeClr val="tx1"/>
                          </a:solidFill>
                          <a:latin typeface="Arial" pitchFamily="34" charset="0"/>
                          <a:ea typeface="Calibri"/>
                          <a:cs typeface="Arial" pitchFamily="34" charset="0"/>
                        </a:rPr>
                        <a:t>Autoestima</a:t>
                      </a:r>
                    </a:p>
                    <a:p>
                      <a:pPr marL="342900" lvl="0" indent="-342900">
                        <a:lnSpc>
                          <a:spcPct val="115000"/>
                        </a:lnSpc>
                        <a:spcAft>
                          <a:spcPts val="0"/>
                        </a:spcAft>
                        <a:buFont typeface="Arial" pitchFamily="34" charset="0"/>
                        <a:buChar char="•"/>
                        <a:tabLst>
                          <a:tab pos="457200" algn="l"/>
                        </a:tabLst>
                      </a:pPr>
                      <a:r>
                        <a:rPr lang="es-MX" sz="1000" b="1" dirty="0" smtClean="0">
                          <a:solidFill>
                            <a:schemeClr val="tx1"/>
                          </a:solidFill>
                          <a:latin typeface="Arial" pitchFamily="34" charset="0"/>
                          <a:ea typeface="Calibri"/>
                          <a:cs typeface="Arial" pitchFamily="34" charset="0"/>
                        </a:rPr>
                        <a:t>Sesión de Autoestima</a:t>
                      </a:r>
                    </a:p>
                    <a:p>
                      <a:pPr marL="342900" lvl="0" indent="-342900">
                        <a:lnSpc>
                          <a:spcPct val="115000"/>
                        </a:lnSpc>
                        <a:spcAft>
                          <a:spcPts val="0"/>
                        </a:spcAft>
                        <a:buFont typeface="Arial" pitchFamily="34" charset="0"/>
                        <a:buChar char="•"/>
                        <a:tabLst>
                          <a:tab pos="457200" algn="l"/>
                        </a:tabLst>
                      </a:pPr>
                      <a:r>
                        <a:rPr lang="es-MX" sz="1000" b="1" dirty="0" smtClean="0">
                          <a:solidFill>
                            <a:schemeClr val="tx1"/>
                          </a:solidFill>
                          <a:latin typeface="Arial" pitchFamily="34" charset="0"/>
                          <a:ea typeface="Calibri"/>
                          <a:cs typeface="Arial" pitchFamily="34" charset="0"/>
                        </a:rPr>
                        <a:t>Derechos y Obligaciones</a:t>
                      </a:r>
                      <a:endParaRPr lang="es-MX" sz="1000" b="1" dirty="0">
                        <a:solidFill>
                          <a:schemeClr val="tx1"/>
                        </a:solidFill>
                        <a:latin typeface="Arial" pitchFamily="34" charset="0"/>
                        <a:ea typeface="Calibri"/>
                        <a:cs typeface="Arial" pitchFamily="34" charset="0"/>
                      </a:endParaRPr>
                    </a:p>
                  </a:txBody>
                  <a:tcPr marL="49793" marR="49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15000"/>
                        </a:lnSpc>
                        <a:spcAft>
                          <a:spcPts val="0"/>
                        </a:spcAft>
                        <a:buFont typeface="Arial" pitchFamily="34" charset="0"/>
                        <a:buChar char="•"/>
                        <a:tabLst>
                          <a:tab pos="457200" algn="l"/>
                        </a:tabLst>
                      </a:pPr>
                      <a:r>
                        <a:rPr lang="es-MX" sz="1000" b="1" baseline="0" dirty="0" smtClean="0">
                          <a:solidFill>
                            <a:schemeClr val="tx1"/>
                          </a:solidFill>
                          <a:latin typeface="Arial" pitchFamily="34" charset="0"/>
                          <a:ea typeface="Calibri"/>
                          <a:cs typeface="Arial" pitchFamily="34" charset="0"/>
                        </a:rPr>
                        <a:t>Villas de San Juan</a:t>
                      </a:r>
                    </a:p>
                    <a:p>
                      <a:pPr marL="342900" lvl="0" indent="-342900">
                        <a:lnSpc>
                          <a:spcPct val="115000"/>
                        </a:lnSpc>
                        <a:spcAft>
                          <a:spcPts val="0"/>
                        </a:spcAft>
                        <a:buFont typeface="Arial" pitchFamily="34" charset="0"/>
                        <a:buChar char="•"/>
                        <a:tabLst>
                          <a:tab pos="457200" algn="l"/>
                        </a:tabLst>
                      </a:pPr>
                      <a:r>
                        <a:rPr lang="es-MX" sz="1000" b="1" baseline="0" dirty="0" smtClean="0">
                          <a:solidFill>
                            <a:schemeClr val="tx1"/>
                          </a:solidFill>
                          <a:latin typeface="Arial" pitchFamily="34" charset="0"/>
                          <a:ea typeface="Calibri"/>
                          <a:cs typeface="Arial" pitchFamily="34" charset="0"/>
                        </a:rPr>
                        <a:t>Salvador Chávez</a:t>
                      </a:r>
                    </a:p>
                    <a:p>
                      <a:pPr marL="342900" lvl="0" indent="-342900">
                        <a:lnSpc>
                          <a:spcPct val="115000"/>
                        </a:lnSpc>
                        <a:spcAft>
                          <a:spcPts val="0"/>
                        </a:spcAft>
                        <a:buFont typeface="Arial" pitchFamily="34" charset="0"/>
                        <a:buChar char="•"/>
                        <a:tabLst>
                          <a:tab pos="457200" algn="l"/>
                        </a:tabLst>
                      </a:pPr>
                      <a:r>
                        <a:rPr lang="es-MX" sz="1000" b="1" baseline="0" dirty="0" smtClean="0">
                          <a:solidFill>
                            <a:schemeClr val="tx1"/>
                          </a:solidFill>
                          <a:latin typeface="Arial" pitchFamily="34" charset="0"/>
                          <a:ea typeface="Calibri"/>
                          <a:cs typeface="Arial" pitchFamily="34" charset="0"/>
                        </a:rPr>
                        <a:t>Coahuila</a:t>
                      </a:r>
                    </a:p>
                    <a:p>
                      <a:pPr marL="342900" lvl="0" indent="-342900">
                        <a:lnSpc>
                          <a:spcPct val="115000"/>
                        </a:lnSpc>
                        <a:spcAft>
                          <a:spcPts val="0"/>
                        </a:spcAft>
                        <a:buFont typeface="Arial" pitchFamily="34" charset="0"/>
                        <a:buChar char="•"/>
                        <a:tabLst>
                          <a:tab pos="457200" algn="l"/>
                        </a:tabLst>
                      </a:pPr>
                      <a:r>
                        <a:rPr lang="es-MX" sz="1000" b="1" baseline="0" dirty="0" smtClean="0">
                          <a:solidFill>
                            <a:schemeClr val="tx1"/>
                          </a:solidFill>
                          <a:latin typeface="Arial" pitchFamily="34" charset="0"/>
                          <a:ea typeface="Calibri"/>
                          <a:cs typeface="Arial" pitchFamily="34" charset="0"/>
                        </a:rPr>
                        <a:t>Monte </a:t>
                      </a:r>
                      <a:r>
                        <a:rPr lang="es-MX" sz="1000" b="1" baseline="0" dirty="0" err="1" smtClean="0">
                          <a:solidFill>
                            <a:schemeClr val="tx1"/>
                          </a:solidFill>
                          <a:latin typeface="Arial" pitchFamily="34" charset="0"/>
                          <a:ea typeface="Calibri"/>
                          <a:cs typeface="Arial" pitchFamily="34" charset="0"/>
                        </a:rPr>
                        <a:t>kristal</a:t>
                      </a:r>
                      <a:endParaRPr lang="es-MX" sz="1000" b="1" baseline="0" dirty="0" smtClean="0">
                        <a:solidFill>
                          <a:schemeClr val="tx1"/>
                        </a:solidFill>
                        <a:latin typeface="Arial" pitchFamily="34" charset="0"/>
                        <a:ea typeface="Calibri"/>
                        <a:cs typeface="Arial" pitchFamily="34" charset="0"/>
                      </a:endParaRPr>
                    </a:p>
                    <a:p>
                      <a:pPr marL="342900" lvl="0" indent="-342900">
                        <a:lnSpc>
                          <a:spcPct val="115000"/>
                        </a:lnSpc>
                        <a:spcAft>
                          <a:spcPts val="0"/>
                        </a:spcAft>
                        <a:buFont typeface="Arial" pitchFamily="34" charset="0"/>
                        <a:buChar char="•"/>
                        <a:tabLst>
                          <a:tab pos="457200" algn="l"/>
                        </a:tabLst>
                      </a:pPr>
                      <a:r>
                        <a:rPr lang="es-MX" sz="1000" b="1" baseline="0" dirty="0" smtClean="0">
                          <a:solidFill>
                            <a:schemeClr val="tx1"/>
                          </a:solidFill>
                          <a:latin typeface="Arial" pitchFamily="34" charset="0"/>
                          <a:ea typeface="Calibri"/>
                          <a:cs typeface="Arial" pitchFamily="34" charset="0"/>
                        </a:rPr>
                        <a:t>16 de Septiembre</a:t>
                      </a:r>
                    </a:p>
                    <a:p>
                      <a:pPr marL="342900" lvl="0" indent="-342900">
                        <a:lnSpc>
                          <a:spcPct val="115000"/>
                        </a:lnSpc>
                        <a:spcAft>
                          <a:spcPts val="0"/>
                        </a:spcAft>
                        <a:buFont typeface="Arial" pitchFamily="34" charset="0"/>
                        <a:buChar char="•"/>
                        <a:tabLst>
                          <a:tab pos="457200" algn="l"/>
                        </a:tabLst>
                      </a:pPr>
                      <a:r>
                        <a:rPr lang="es-MX" sz="1000" b="1" baseline="0" dirty="0" smtClean="0">
                          <a:solidFill>
                            <a:schemeClr val="tx1"/>
                          </a:solidFill>
                          <a:latin typeface="Arial" pitchFamily="34" charset="0"/>
                          <a:ea typeface="Calibri"/>
                          <a:cs typeface="Arial" pitchFamily="34" charset="0"/>
                        </a:rPr>
                        <a:t>Burócratas Municipales</a:t>
                      </a:r>
                    </a:p>
                    <a:p>
                      <a:pPr marL="342900" lvl="0" indent="-342900">
                        <a:lnSpc>
                          <a:spcPct val="115000"/>
                        </a:lnSpc>
                        <a:spcAft>
                          <a:spcPts val="0"/>
                        </a:spcAft>
                        <a:buFont typeface="Arial" pitchFamily="34" charset="0"/>
                        <a:buChar char="•"/>
                        <a:tabLst>
                          <a:tab pos="457200" algn="l"/>
                        </a:tabLst>
                      </a:pPr>
                      <a:r>
                        <a:rPr lang="es-MX" sz="1000" b="1" baseline="0" dirty="0" smtClean="0">
                          <a:solidFill>
                            <a:schemeClr val="tx1"/>
                          </a:solidFill>
                          <a:latin typeface="Arial" pitchFamily="34" charset="0"/>
                          <a:ea typeface="Calibri"/>
                          <a:cs typeface="Arial" pitchFamily="34" charset="0"/>
                        </a:rPr>
                        <a:t>Santa Mónica</a:t>
                      </a:r>
                    </a:p>
                    <a:p>
                      <a:pPr marL="342900" lvl="0" indent="-342900">
                        <a:lnSpc>
                          <a:spcPct val="115000"/>
                        </a:lnSpc>
                        <a:spcAft>
                          <a:spcPts val="0"/>
                        </a:spcAft>
                        <a:buFont typeface="Arial" pitchFamily="34" charset="0"/>
                        <a:buChar char="•"/>
                        <a:tabLst>
                          <a:tab pos="457200" algn="l"/>
                        </a:tabLst>
                      </a:pPr>
                      <a:r>
                        <a:rPr lang="es-MX" sz="1000" b="1" baseline="0" dirty="0" smtClean="0">
                          <a:solidFill>
                            <a:schemeClr val="tx1"/>
                          </a:solidFill>
                          <a:latin typeface="Arial" pitchFamily="34" charset="0"/>
                          <a:ea typeface="Calibri"/>
                          <a:cs typeface="Arial" pitchFamily="34" charset="0"/>
                        </a:rPr>
                        <a:t>Real de San José</a:t>
                      </a:r>
                    </a:p>
                    <a:p>
                      <a:pPr marL="342900" lvl="0" indent="-342900">
                        <a:lnSpc>
                          <a:spcPct val="115000"/>
                        </a:lnSpc>
                        <a:spcAft>
                          <a:spcPts val="0"/>
                        </a:spcAft>
                        <a:buFont typeface="Arial" pitchFamily="34" charset="0"/>
                        <a:buChar char="•"/>
                        <a:tabLst>
                          <a:tab pos="457200" algn="l"/>
                        </a:tabLst>
                      </a:pPr>
                      <a:r>
                        <a:rPr lang="es-MX" sz="1000" b="1" baseline="0" dirty="0" smtClean="0">
                          <a:solidFill>
                            <a:schemeClr val="tx1"/>
                          </a:solidFill>
                          <a:latin typeface="Arial" pitchFamily="34" charset="0"/>
                          <a:ea typeface="Calibri"/>
                          <a:cs typeface="Arial" pitchFamily="34" charset="0"/>
                        </a:rPr>
                        <a:t>Los Cometas</a:t>
                      </a:r>
                    </a:p>
                    <a:p>
                      <a:pPr marL="342900" lvl="0" indent="-342900">
                        <a:lnSpc>
                          <a:spcPct val="115000"/>
                        </a:lnSpc>
                        <a:spcAft>
                          <a:spcPts val="0"/>
                        </a:spcAft>
                        <a:buFont typeface="Arial" pitchFamily="34" charset="0"/>
                        <a:buChar char="•"/>
                        <a:tabLst>
                          <a:tab pos="457200" algn="l"/>
                        </a:tabLst>
                      </a:pPr>
                      <a:endParaRPr lang="es-MX" sz="1000" b="1" baseline="0" dirty="0" smtClean="0">
                        <a:solidFill>
                          <a:schemeClr val="tx1"/>
                        </a:solidFill>
                        <a:latin typeface="Arial" pitchFamily="34" charset="0"/>
                        <a:ea typeface="Calibri"/>
                        <a:cs typeface="Arial" pitchFamily="34" charset="0"/>
                      </a:endParaRPr>
                    </a:p>
                    <a:p>
                      <a:pPr marL="342900" marR="0" lvl="0" indent="-342900" algn="l" defTabSz="914400" rtl="0" eaLnBrk="1" fontAlgn="auto" latinLnBrk="0" hangingPunct="1">
                        <a:lnSpc>
                          <a:spcPct val="115000"/>
                        </a:lnSpc>
                        <a:spcBef>
                          <a:spcPts val="0"/>
                        </a:spcBef>
                        <a:spcAft>
                          <a:spcPts val="0"/>
                        </a:spcAft>
                        <a:buClrTx/>
                        <a:buSzTx/>
                        <a:buFont typeface="Times New Roman"/>
                        <a:buChar char="•"/>
                        <a:tabLst>
                          <a:tab pos="457200" algn="l"/>
                        </a:tabLst>
                        <a:defRPr/>
                      </a:pPr>
                      <a:endParaRPr lang="es-MX" sz="1000" b="1" baseline="0" dirty="0" smtClean="0">
                        <a:solidFill>
                          <a:schemeClr val="tx1"/>
                        </a:solidFill>
                        <a:latin typeface="Arial" pitchFamily="34" charset="0"/>
                        <a:ea typeface="Calibri"/>
                        <a:cs typeface="Arial" pitchFamily="34" charset="0"/>
                      </a:endParaRPr>
                    </a:p>
                    <a:p>
                      <a:pPr marL="342900" lvl="0" indent="-342900">
                        <a:lnSpc>
                          <a:spcPct val="115000"/>
                        </a:lnSpc>
                        <a:spcAft>
                          <a:spcPts val="0"/>
                        </a:spcAft>
                        <a:buFont typeface="Times New Roman"/>
                        <a:buChar char="•"/>
                        <a:tabLst>
                          <a:tab pos="457200" algn="l"/>
                        </a:tabLst>
                      </a:pPr>
                      <a:endParaRPr lang="es-MX" sz="1000" b="1" baseline="0" dirty="0" smtClean="0">
                        <a:solidFill>
                          <a:schemeClr val="tx1"/>
                        </a:solidFill>
                        <a:latin typeface="Arial" pitchFamily="34" charset="0"/>
                        <a:ea typeface="Calibri"/>
                        <a:cs typeface="Arial" pitchFamily="34" charset="0"/>
                      </a:endParaRPr>
                    </a:p>
                    <a:p>
                      <a:pPr marL="342900" lvl="0" indent="-342900">
                        <a:lnSpc>
                          <a:spcPct val="115000"/>
                        </a:lnSpc>
                        <a:spcAft>
                          <a:spcPts val="0"/>
                        </a:spcAft>
                        <a:buFont typeface="Times New Roman"/>
                        <a:buChar char="•"/>
                        <a:tabLst>
                          <a:tab pos="457200" algn="l"/>
                        </a:tabLst>
                      </a:pPr>
                      <a:endParaRPr lang="es-MX" sz="1000" b="1" baseline="0" dirty="0" smtClean="0">
                        <a:solidFill>
                          <a:schemeClr val="tx1"/>
                        </a:solidFill>
                        <a:latin typeface="Arial" pitchFamily="34" charset="0"/>
                        <a:ea typeface="Calibri"/>
                        <a:cs typeface="Arial" pitchFamily="34" charset="0"/>
                      </a:endParaRPr>
                    </a:p>
                    <a:p>
                      <a:pPr marL="342900" lvl="0" indent="-342900">
                        <a:lnSpc>
                          <a:spcPct val="115000"/>
                        </a:lnSpc>
                        <a:spcAft>
                          <a:spcPts val="0"/>
                        </a:spcAft>
                        <a:buFont typeface="Times New Roman"/>
                        <a:buNone/>
                        <a:tabLst>
                          <a:tab pos="457200" algn="l"/>
                        </a:tabLst>
                      </a:pPr>
                      <a:endParaRPr lang="es-MX" sz="1000" b="1" baseline="0" dirty="0" smtClean="0">
                        <a:solidFill>
                          <a:schemeClr val="tx1"/>
                        </a:solidFill>
                        <a:latin typeface="Arial" pitchFamily="34" charset="0"/>
                        <a:ea typeface="Calibri"/>
                        <a:cs typeface="Arial" pitchFamily="34" charset="0"/>
                      </a:endParaRPr>
                    </a:p>
                  </a:txBody>
                  <a:tcPr marL="49793" marR="49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56212617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3"/>
          <p:cNvSpPr txBox="1"/>
          <p:nvPr/>
        </p:nvSpPr>
        <p:spPr>
          <a:xfrm>
            <a:off x="2202053" y="-18970"/>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24" name="CuadroTexto 1"/>
          <p:cNvSpPr txBox="1"/>
          <p:nvPr/>
        </p:nvSpPr>
        <p:spPr>
          <a:xfrm>
            <a:off x="369190" y="580503"/>
            <a:ext cx="8774810" cy="584775"/>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MUNICIPAL DE LAS MUJERES </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pic>
        <p:nvPicPr>
          <p:cNvPr id="6" name="Picture 2" descr="C:\Users\Dulce\Documents\OFICIOS NUMERADOS\Documents\FOTOS GENERAL\2015\DSCF0007.JPG"/>
          <p:cNvPicPr>
            <a:picLocks noChangeAspect="1" noChangeArrowheads="1"/>
          </p:cNvPicPr>
          <p:nvPr/>
        </p:nvPicPr>
        <p:blipFill>
          <a:blip r:embed="rId2" cstate="print"/>
          <a:srcRect/>
          <a:stretch>
            <a:fillRect/>
          </a:stretch>
        </p:blipFill>
        <p:spPr bwMode="auto">
          <a:xfrm>
            <a:off x="0" y="1310183"/>
            <a:ext cx="2866031" cy="2251882"/>
          </a:xfrm>
          <a:prstGeom prst="rect">
            <a:avLst/>
          </a:prstGeom>
          <a:noFill/>
        </p:spPr>
      </p:pic>
      <p:sp>
        <p:nvSpPr>
          <p:cNvPr id="7" name="6 CuadroTexto"/>
          <p:cNvSpPr txBox="1"/>
          <p:nvPr/>
        </p:nvSpPr>
        <p:spPr>
          <a:xfrm>
            <a:off x="259307" y="1296538"/>
            <a:ext cx="2127377" cy="369332"/>
          </a:xfrm>
          <a:prstGeom prst="rect">
            <a:avLst/>
          </a:prstGeom>
          <a:noFill/>
        </p:spPr>
        <p:txBody>
          <a:bodyPr wrap="none" rtlCol="0">
            <a:spAutoFit/>
          </a:bodyPr>
          <a:lstStyle/>
          <a:p>
            <a:r>
              <a:rPr lang="es-MX" b="1" dirty="0" smtClean="0"/>
              <a:t>HECTOR CABALLERO</a:t>
            </a:r>
            <a:endParaRPr lang="es-MX" b="1" dirty="0"/>
          </a:p>
        </p:txBody>
      </p:sp>
      <p:pic>
        <p:nvPicPr>
          <p:cNvPr id="8" name="Picture 3" descr="C:\Users\Dulce\Documents\OFICIOS NUMERADOS\Documents\FOTOS GENERAL\2015\DSCF0123.JPG"/>
          <p:cNvPicPr>
            <a:picLocks noChangeAspect="1" noChangeArrowheads="1"/>
          </p:cNvPicPr>
          <p:nvPr/>
        </p:nvPicPr>
        <p:blipFill>
          <a:blip r:embed="rId3" cstate="print"/>
          <a:srcRect/>
          <a:stretch>
            <a:fillRect/>
          </a:stretch>
        </p:blipFill>
        <p:spPr bwMode="auto">
          <a:xfrm>
            <a:off x="2866029" y="1276067"/>
            <a:ext cx="3057099" cy="2292824"/>
          </a:xfrm>
          <a:prstGeom prst="rect">
            <a:avLst/>
          </a:prstGeom>
          <a:noFill/>
        </p:spPr>
      </p:pic>
      <p:sp>
        <p:nvSpPr>
          <p:cNvPr id="9" name="8 CuadroTexto"/>
          <p:cNvSpPr txBox="1"/>
          <p:nvPr/>
        </p:nvSpPr>
        <p:spPr>
          <a:xfrm>
            <a:off x="3152632" y="1351128"/>
            <a:ext cx="2308902" cy="369332"/>
          </a:xfrm>
          <a:prstGeom prst="rect">
            <a:avLst/>
          </a:prstGeom>
          <a:noFill/>
        </p:spPr>
        <p:txBody>
          <a:bodyPr wrap="none" rtlCol="0">
            <a:spAutoFit/>
          </a:bodyPr>
          <a:lstStyle/>
          <a:p>
            <a:r>
              <a:rPr lang="es-MX" b="1" dirty="0" smtClean="0"/>
              <a:t>HEROES DE NACOZARI</a:t>
            </a:r>
            <a:endParaRPr lang="es-MX" b="1" dirty="0"/>
          </a:p>
        </p:txBody>
      </p:sp>
      <p:pic>
        <p:nvPicPr>
          <p:cNvPr id="10" name="Picture 4" descr="C:\Users\Dulce\Documents\OFICIOS NUMERADOS\Documents\FOTOS GENERAL\2015\DSCF0185.JPG"/>
          <p:cNvPicPr>
            <a:picLocks noChangeAspect="1" noChangeArrowheads="1"/>
          </p:cNvPicPr>
          <p:nvPr/>
        </p:nvPicPr>
        <p:blipFill>
          <a:blip r:embed="rId4" cstate="print"/>
          <a:srcRect/>
          <a:stretch>
            <a:fillRect/>
          </a:stretch>
        </p:blipFill>
        <p:spPr bwMode="auto">
          <a:xfrm>
            <a:off x="5950424" y="1279477"/>
            <a:ext cx="3193576" cy="2296236"/>
          </a:xfrm>
          <a:prstGeom prst="rect">
            <a:avLst/>
          </a:prstGeom>
          <a:noFill/>
        </p:spPr>
      </p:pic>
      <p:sp>
        <p:nvSpPr>
          <p:cNvPr id="11" name="10 CuadroTexto"/>
          <p:cNvSpPr txBox="1"/>
          <p:nvPr/>
        </p:nvSpPr>
        <p:spPr>
          <a:xfrm>
            <a:off x="6714698" y="1337481"/>
            <a:ext cx="1730538" cy="369332"/>
          </a:xfrm>
          <a:prstGeom prst="rect">
            <a:avLst/>
          </a:prstGeom>
          <a:noFill/>
        </p:spPr>
        <p:txBody>
          <a:bodyPr wrap="none" rtlCol="0">
            <a:spAutoFit/>
          </a:bodyPr>
          <a:lstStyle/>
          <a:p>
            <a:r>
              <a:rPr lang="es-MX" b="1" dirty="0" smtClean="0"/>
              <a:t>SAN MIGUELITO</a:t>
            </a:r>
            <a:endParaRPr lang="es-MX" b="1" dirty="0"/>
          </a:p>
        </p:txBody>
      </p:sp>
      <p:pic>
        <p:nvPicPr>
          <p:cNvPr id="12" name="Picture 5" descr="C:\Users\Dulce\Documents\OFICIOS NUMERADOS\Documents\FOTOS GENERAL\2015\DSCF0208.JPG"/>
          <p:cNvPicPr>
            <a:picLocks noChangeAspect="1" noChangeArrowheads="1"/>
          </p:cNvPicPr>
          <p:nvPr/>
        </p:nvPicPr>
        <p:blipFill>
          <a:blip r:embed="rId5" cstate="print"/>
          <a:srcRect/>
          <a:stretch>
            <a:fillRect/>
          </a:stretch>
        </p:blipFill>
        <p:spPr bwMode="auto">
          <a:xfrm>
            <a:off x="0" y="3562064"/>
            <a:ext cx="2715904" cy="2511190"/>
          </a:xfrm>
          <a:prstGeom prst="rect">
            <a:avLst/>
          </a:prstGeom>
          <a:noFill/>
        </p:spPr>
      </p:pic>
      <p:sp>
        <p:nvSpPr>
          <p:cNvPr id="13" name="12 CuadroTexto"/>
          <p:cNvSpPr txBox="1"/>
          <p:nvPr/>
        </p:nvSpPr>
        <p:spPr>
          <a:xfrm>
            <a:off x="327546" y="3698543"/>
            <a:ext cx="1702582" cy="369332"/>
          </a:xfrm>
          <a:prstGeom prst="rect">
            <a:avLst/>
          </a:prstGeom>
          <a:noFill/>
        </p:spPr>
        <p:txBody>
          <a:bodyPr wrap="none" rtlCol="0">
            <a:spAutoFit/>
          </a:bodyPr>
          <a:lstStyle/>
          <a:p>
            <a:r>
              <a:rPr lang="es-MX" b="1" dirty="0" smtClean="0"/>
              <a:t>SANTA MÓNICA</a:t>
            </a:r>
            <a:endParaRPr lang="es-MX" b="1" dirty="0"/>
          </a:p>
        </p:txBody>
      </p:sp>
      <p:pic>
        <p:nvPicPr>
          <p:cNvPr id="14" name="Picture 6" descr="C:\Users\Dulce\Documents\OFICIOS NUMERADOS\Documents\FOTOS GENERAL\2015\DSCF0240.JPG"/>
          <p:cNvPicPr>
            <a:picLocks noChangeAspect="1" noChangeArrowheads="1"/>
          </p:cNvPicPr>
          <p:nvPr/>
        </p:nvPicPr>
        <p:blipFill>
          <a:blip r:embed="rId6" cstate="print"/>
          <a:srcRect/>
          <a:stretch>
            <a:fillRect/>
          </a:stretch>
        </p:blipFill>
        <p:spPr bwMode="auto">
          <a:xfrm>
            <a:off x="7042244" y="3582537"/>
            <a:ext cx="2101755" cy="2504363"/>
          </a:xfrm>
          <a:prstGeom prst="rect">
            <a:avLst/>
          </a:prstGeom>
          <a:noFill/>
        </p:spPr>
      </p:pic>
      <p:sp>
        <p:nvSpPr>
          <p:cNvPr id="15" name="14 CuadroTexto"/>
          <p:cNvSpPr txBox="1"/>
          <p:nvPr/>
        </p:nvSpPr>
        <p:spPr>
          <a:xfrm>
            <a:off x="7246961" y="5622878"/>
            <a:ext cx="1702582" cy="369332"/>
          </a:xfrm>
          <a:prstGeom prst="rect">
            <a:avLst/>
          </a:prstGeom>
          <a:noFill/>
        </p:spPr>
        <p:txBody>
          <a:bodyPr wrap="none" rtlCol="0">
            <a:spAutoFit/>
          </a:bodyPr>
          <a:lstStyle/>
          <a:p>
            <a:r>
              <a:rPr lang="es-MX" b="1" dirty="0" smtClean="0"/>
              <a:t>SANTA MÓNICA</a:t>
            </a:r>
            <a:endParaRPr lang="es-MX" b="1" dirty="0"/>
          </a:p>
        </p:txBody>
      </p:sp>
      <p:pic>
        <p:nvPicPr>
          <p:cNvPr id="17" name="Picture 7" descr="C:\Users\Dulce\Documents\OFICIOS NUMERADOS\Documents\FOTOS GENERAL\2015\DSCF0267.JPG"/>
          <p:cNvPicPr>
            <a:picLocks noChangeAspect="1" noChangeArrowheads="1"/>
          </p:cNvPicPr>
          <p:nvPr/>
        </p:nvPicPr>
        <p:blipFill>
          <a:blip r:embed="rId7" cstate="print"/>
          <a:srcRect/>
          <a:stretch>
            <a:fillRect/>
          </a:stretch>
        </p:blipFill>
        <p:spPr bwMode="auto">
          <a:xfrm>
            <a:off x="2634018" y="3575713"/>
            <a:ext cx="2306471" cy="2524836"/>
          </a:xfrm>
          <a:prstGeom prst="rect">
            <a:avLst/>
          </a:prstGeom>
          <a:noFill/>
        </p:spPr>
      </p:pic>
      <p:sp>
        <p:nvSpPr>
          <p:cNvPr id="18" name="17 CuadroTexto"/>
          <p:cNvSpPr txBox="1"/>
          <p:nvPr/>
        </p:nvSpPr>
        <p:spPr>
          <a:xfrm>
            <a:off x="2893325" y="3630304"/>
            <a:ext cx="1191352" cy="369332"/>
          </a:xfrm>
          <a:prstGeom prst="rect">
            <a:avLst/>
          </a:prstGeom>
          <a:noFill/>
        </p:spPr>
        <p:txBody>
          <a:bodyPr wrap="none" rtlCol="0">
            <a:spAutoFit/>
          </a:bodyPr>
          <a:lstStyle/>
          <a:p>
            <a:r>
              <a:rPr lang="es-MX" b="1" dirty="0" smtClean="0"/>
              <a:t>COAHUILA</a:t>
            </a:r>
            <a:endParaRPr lang="es-MX" b="1" dirty="0"/>
          </a:p>
        </p:txBody>
      </p:sp>
      <p:pic>
        <p:nvPicPr>
          <p:cNvPr id="19" name="Picture 8" descr="C:\Users\Dulce\Documents\OFICIOS NUMERADOS\Documents\FOTOS GENERAL\2015\DSCF0322.JPG"/>
          <p:cNvPicPr>
            <a:picLocks noChangeAspect="1" noChangeArrowheads="1"/>
          </p:cNvPicPr>
          <p:nvPr/>
        </p:nvPicPr>
        <p:blipFill>
          <a:blip r:embed="rId8" cstate="print"/>
          <a:srcRect/>
          <a:stretch>
            <a:fillRect/>
          </a:stretch>
        </p:blipFill>
        <p:spPr bwMode="auto">
          <a:xfrm>
            <a:off x="4790364" y="3575712"/>
            <a:ext cx="2279176" cy="2552133"/>
          </a:xfrm>
          <a:prstGeom prst="rect">
            <a:avLst/>
          </a:prstGeom>
          <a:noFill/>
        </p:spPr>
      </p:pic>
      <p:sp>
        <p:nvSpPr>
          <p:cNvPr id="20" name="19 CuadroTexto"/>
          <p:cNvSpPr txBox="1"/>
          <p:nvPr/>
        </p:nvSpPr>
        <p:spPr>
          <a:xfrm>
            <a:off x="4926842" y="3671248"/>
            <a:ext cx="2094228" cy="369332"/>
          </a:xfrm>
          <a:prstGeom prst="rect">
            <a:avLst/>
          </a:prstGeom>
          <a:noFill/>
        </p:spPr>
        <p:txBody>
          <a:bodyPr wrap="none" rtlCol="0">
            <a:spAutoFit/>
          </a:bodyPr>
          <a:lstStyle/>
          <a:p>
            <a:r>
              <a:rPr lang="es-MX" b="1" dirty="0" smtClean="0"/>
              <a:t>VILLAS DE SAN JOSÉ</a:t>
            </a:r>
            <a:endParaRPr lang="es-MX" b="1" dirty="0"/>
          </a:p>
        </p:txBody>
      </p:sp>
    </p:spTree>
    <p:extLst>
      <p:ext uri="{BB962C8B-B14F-4D97-AF65-F5344CB8AC3E}">
        <p14:creationId xmlns:p14="http://schemas.microsoft.com/office/powerpoint/2010/main" xmlns="" val="2579566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22" name="CuadroTexto 1"/>
          <p:cNvSpPr txBox="1"/>
          <p:nvPr/>
        </p:nvSpPr>
        <p:spPr>
          <a:xfrm>
            <a:off x="369190" y="498615"/>
            <a:ext cx="8774810" cy="584775"/>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MUNICIPAL DE LAS MUJERES </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7" name="6 Rectángulo"/>
          <p:cNvSpPr/>
          <p:nvPr/>
        </p:nvSpPr>
        <p:spPr>
          <a:xfrm>
            <a:off x="177420" y="1786984"/>
            <a:ext cx="8161361" cy="2215991"/>
          </a:xfrm>
          <a:prstGeom prst="rect">
            <a:avLst/>
          </a:prstGeom>
        </p:spPr>
        <p:txBody>
          <a:bodyPr wrap="square">
            <a:spAutoFit/>
          </a:bodyPr>
          <a:lstStyle/>
          <a:p>
            <a:pPr algn="just"/>
            <a:endParaRPr lang="es-MX" dirty="0" smtClean="0">
              <a:latin typeface="Arial" pitchFamily="34" charset="0"/>
              <a:cs typeface="Arial" pitchFamily="34" charset="0"/>
            </a:endParaRPr>
          </a:p>
          <a:p>
            <a:pPr algn="just">
              <a:buFont typeface="Wingdings" pitchFamily="2" charset="2"/>
              <a:buChar char="v"/>
            </a:pPr>
            <a:r>
              <a:rPr lang="es-MX" sz="2400" dirty="0" smtClean="0">
                <a:latin typeface="Arial" pitchFamily="34" charset="0"/>
                <a:cs typeface="Arial" pitchFamily="34" charset="0"/>
              </a:rPr>
              <a:t>Continuamos con los cursos de manejo todos los sábados, estamos con el grupo 7°.</a:t>
            </a:r>
          </a:p>
          <a:p>
            <a:pPr algn="just">
              <a:buFont typeface="Wingdings" pitchFamily="2" charset="2"/>
              <a:buChar char="v"/>
            </a:pPr>
            <a:endParaRPr lang="es-MX" sz="2400" dirty="0" smtClean="0">
              <a:latin typeface="Arial" pitchFamily="34" charset="0"/>
              <a:cs typeface="Arial" pitchFamily="34" charset="0"/>
            </a:endParaRPr>
          </a:p>
          <a:p>
            <a:pPr algn="just">
              <a:buFont typeface="Wingdings" pitchFamily="2" charset="2"/>
              <a:buChar char="v"/>
            </a:pPr>
            <a:endParaRPr lang="es-MX" sz="2400" dirty="0" smtClean="0">
              <a:latin typeface="Arial" pitchFamily="34" charset="0"/>
              <a:cs typeface="Arial" pitchFamily="34" charset="0"/>
            </a:endParaRPr>
          </a:p>
          <a:p>
            <a:pPr algn="just">
              <a:buFont typeface="Wingdings" pitchFamily="2" charset="2"/>
              <a:buChar char="v"/>
            </a:pPr>
            <a:endParaRPr lang="es-MX" sz="2400" dirty="0">
              <a:latin typeface="Arial" pitchFamily="34" charset="0"/>
              <a:cs typeface="Arial" pitchFamily="34" charset="0"/>
            </a:endParaRPr>
          </a:p>
        </p:txBody>
      </p:sp>
      <p:pic>
        <p:nvPicPr>
          <p:cNvPr id="8" name="7 Imagen" descr="MANEJO 1.jpg"/>
          <p:cNvPicPr>
            <a:picLocks noChangeAspect="1"/>
          </p:cNvPicPr>
          <p:nvPr/>
        </p:nvPicPr>
        <p:blipFill>
          <a:blip r:embed="rId2" cstate="print"/>
          <a:stretch>
            <a:fillRect/>
          </a:stretch>
        </p:blipFill>
        <p:spPr>
          <a:xfrm>
            <a:off x="0" y="3152634"/>
            <a:ext cx="2311803" cy="1816928"/>
          </a:xfrm>
          <a:prstGeom prst="rect">
            <a:avLst/>
          </a:prstGeom>
        </p:spPr>
      </p:pic>
      <p:pic>
        <p:nvPicPr>
          <p:cNvPr id="9" name="8 Imagen" descr="MANEJO 2.jpg"/>
          <p:cNvPicPr>
            <a:picLocks noChangeAspect="1"/>
          </p:cNvPicPr>
          <p:nvPr/>
        </p:nvPicPr>
        <p:blipFill>
          <a:blip r:embed="rId3" cstate="print"/>
          <a:stretch>
            <a:fillRect/>
          </a:stretch>
        </p:blipFill>
        <p:spPr>
          <a:xfrm>
            <a:off x="2287494" y="3101789"/>
            <a:ext cx="2325449" cy="1867771"/>
          </a:xfrm>
          <a:prstGeom prst="rect">
            <a:avLst/>
          </a:prstGeom>
        </p:spPr>
      </p:pic>
      <p:pic>
        <p:nvPicPr>
          <p:cNvPr id="10" name="9 Imagen" descr="MANEJO.jpg"/>
          <p:cNvPicPr>
            <a:picLocks noChangeAspect="1"/>
          </p:cNvPicPr>
          <p:nvPr/>
        </p:nvPicPr>
        <p:blipFill>
          <a:blip r:embed="rId4" cstate="print"/>
          <a:stretch>
            <a:fillRect/>
          </a:stretch>
        </p:blipFill>
        <p:spPr>
          <a:xfrm>
            <a:off x="4580318" y="3077903"/>
            <a:ext cx="2380040" cy="1878012"/>
          </a:xfrm>
          <a:prstGeom prst="rect">
            <a:avLst/>
          </a:prstGeom>
        </p:spPr>
      </p:pic>
      <p:pic>
        <p:nvPicPr>
          <p:cNvPr id="11" name="10 Imagen" descr="MANEJO 3.jpg"/>
          <p:cNvPicPr>
            <a:picLocks noChangeAspect="1"/>
          </p:cNvPicPr>
          <p:nvPr/>
        </p:nvPicPr>
        <p:blipFill>
          <a:blip r:embed="rId5" cstate="print"/>
          <a:stretch>
            <a:fillRect/>
          </a:stretch>
        </p:blipFill>
        <p:spPr>
          <a:xfrm>
            <a:off x="6955028" y="3030144"/>
            <a:ext cx="2188972" cy="1896698"/>
          </a:xfrm>
          <a:prstGeom prst="rect">
            <a:avLst/>
          </a:prstGeom>
        </p:spPr>
      </p:pic>
    </p:spTree>
    <p:extLst>
      <p:ext uri="{BB962C8B-B14F-4D97-AF65-F5344CB8AC3E}">
        <p14:creationId xmlns:p14="http://schemas.microsoft.com/office/powerpoint/2010/main" xmlns="" val="244144224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p:cNvSpPr txBox="1"/>
          <p:nvPr/>
        </p:nvSpPr>
        <p:spPr>
          <a:xfrm>
            <a:off x="326845" y="584775"/>
            <a:ext cx="8447965" cy="1077218"/>
          </a:xfrm>
          <a:prstGeom prst="rect">
            <a:avLst/>
          </a:prstGeom>
          <a:noFill/>
        </p:spPr>
        <p:txBody>
          <a:bodyPr wrap="squar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MUNICIPAL DE LAS MUJERES</a:t>
            </a:r>
          </a:p>
          <a:p>
            <a:pPr algn="ctr"/>
            <a:r>
              <a:rPr lang="en-US" sz="3200" b="1" i="1" dirty="0" smtClean="0">
                <a:solidFill>
                  <a:srgbClr val="FFFF66"/>
                </a:solidFill>
                <a:latin typeface="Arial" panose="020B0604020202020204" pitchFamily="34" charset="0"/>
                <a:cs typeface="Arial" panose="020B0604020202020204" pitchFamily="34" charset="0"/>
              </a:rPr>
              <a:t> </a:t>
            </a:r>
            <a:endParaRPr lang="es-ES" sz="3200" b="1" i="1" dirty="0">
              <a:solidFill>
                <a:srgbClr val="FFFF66"/>
              </a:solidFill>
              <a:latin typeface="Arial" panose="020B0604020202020204" pitchFamily="34" charset="0"/>
              <a:cs typeface="Arial" panose="020B0604020202020204" pitchFamily="34" charset="0"/>
            </a:endParaRPr>
          </a:p>
        </p:txBody>
      </p:sp>
      <p:sp>
        <p:nvSpPr>
          <p:cNvPr id="6" name="CuadroTexto 3"/>
          <p:cNvSpPr txBox="1"/>
          <p:nvPr/>
        </p:nvSpPr>
        <p:spPr>
          <a:xfrm>
            <a:off x="2223744" y="6342337"/>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7 Rectángulo"/>
          <p:cNvSpPr/>
          <p:nvPr/>
        </p:nvSpPr>
        <p:spPr>
          <a:xfrm>
            <a:off x="1375675" y="0"/>
            <a:ext cx="6357831" cy="584775"/>
          </a:xfrm>
          <a:prstGeom prst="rect">
            <a:avLst/>
          </a:prstGeom>
        </p:spPr>
        <p:txBody>
          <a:bodyPr wrap="none">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Compromisos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Marzo</a:t>
            </a:r>
            <a:r>
              <a:rPr lang="en-US" sz="3200" b="1" i="1" dirty="0" smtClean="0">
                <a:solidFill>
                  <a:srgbClr val="FFFF66"/>
                </a:solidFill>
                <a:latin typeface="Arial" panose="020B0604020202020204" pitchFamily="34" charset="0"/>
                <a:cs typeface="Arial" panose="020B0604020202020204" pitchFamily="34" charset="0"/>
              </a:rPr>
              <a:t> 2015 </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6 Rectángulo"/>
          <p:cNvSpPr/>
          <p:nvPr/>
        </p:nvSpPr>
        <p:spPr>
          <a:xfrm>
            <a:off x="137437" y="1647715"/>
            <a:ext cx="8637373" cy="3785652"/>
          </a:xfrm>
          <a:prstGeom prst="rect">
            <a:avLst/>
          </a:prstGeom>
        </p:spPr>
        <p:txBody>
          <a:bodyPr wrap="square">
            <a:spAutoFit/>
          </a:bodyPr>
          <a:lstStyle/>
          <a:p>
            <a:pPr algn="just"/>
            <a:endParaRPr lang="es-MX" sz="2400" b="1" dirty="0" smtClean="0">
              <a:latin typeface="Arial" pitchFamily="34" charset="0"/>
              <a:cs typeface="Arial" pitchFamily="34" charset="0"/>
            </a:endParaRPr>
          </a:p>
          <a:p>
            <a:pPr algn="just">
              <a:buFont typeface="Wingdings" pitchFamily="2" charset="2"/>
              <a:buChar char="v"/>
            </a:pPr>
            <a:r>
              <a:rPr lang="es-MX" sz="2400" dirty="0" smtClean="0">
                <a:latin typeface="Arial" pitchFamily="34" charset="0"/>
                <a:cs typeface="Arial" pitchFamily="34" charset="0"/>
              </a:rPr>
              <a:t>Continuaremos con los cursos de manejo.</a:t>
            </a:r>
          </a:p>
          <a:p>
            <a:pPr algn="just"/>
            <a:endParaRPr lang="es-MX" sz="2400" dirty="0" smtClean="0">
              <a:latin typeface="Arial" pitchFamily="34" charset="0"/>
              <a:cs typeface="Arial" pitchFamily="34" charset="0"/>
            </a:endParaRPr>
          </a:p>
          <a:p>
            <a:pPr algn="just">
              <a:buFont typeface="Wingdings" pitchFamily="2" charset="2"/>
              <a:buChar char="v"/>
            </a:pPr>
            <a:r>
              <a:rPr lang="es-MX" sz="2400" dirty="0" smtClean="0">
                <a:latin typeface="Arial" pitchFamily="34" charset="0"/>
                <a:cs typeface="Arial" pitchFamily="34" charset="0"/>
              </a:rPr>
              <a:t>Participaremos en Juárez de Rol, el domingo 08 de Marzo (Día Internacional de las Mujeres) con Asesoría Legal, Atención Psicológica y un modulo de información de nuestros servicios . </a:t>
            </a:r>
          </a:p>
          <a:p>
            <a:pPr algn="just"/>
            <a:endParaRPr lang="es-MX" sz="2400" dirty="0" smtClean="0">
              <a:latin typeface="Arial" pitchFamily="34" charset="0"/>
              <a:cs typeface="Arial" pitchFamily="34" charset="0"/>
            </a:endParaRPr>
          </a:p>
          <a:p>
            <a:pPr algn="just">
              <a:buFont typeface="Wingdings" pitchFamily="2" charset="2"/>
              <a:buChar char="v"/>
            </a:pPr>
            <a:r>
              <a:rPr lang="es-MX" sz="2400" dirty="0" smtClean="0">
                <a:latin typeface="Arial" pitchFamily="34" charset="0"/>
                <a:cs typeface="Arial" pitchFamily="34" charset="0"/>
              </a:rPr>
              <a:t>Seguiremos ofreciendo en nuestra oficina Asesoría legal y atención Psicológica a todas las usuarias que lo requieran.</a:t>
            </a:r>
          </a:p>
        </p:txBody>
      </p:sp>
    </p:spTree>
    <p:extLst>
      <p:ext uri="{BB962C8B-B14F-4D97-AF65-F5344CB8AC3E}">
        <p14:creationId xmlns:p14="http://schemas.microsoft.com/office/powerpoint/2010/main" xmlns="" val="92957572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6" name="5 CuadroTexto"/>
          <p:cNvSpPr txBox="1"/>
          <p:nvPr/>
        </p:nvSpPr>
        <p:spPr>
          <a:xfrm>
            <a:off x="111162" y="4593533"/>
            <a:ext cx="4278850" cy="1323439"/>
          </a:xfrm>
          <a:prstGeom prst="rect">
            <a:avLst/>
          </a:prstGeom>
          <a:noFill/>
        </p:spPr>
        <p:txBody>
          <a:bodyPr wrap="square" rtlCol="0">
            <a:spAutoFit/>
          </a:bodyPr>
          <a:lstStyle/>
          <a:p>
            <a:pPr algn="ctr"/>
            <a:r>
              <a:rPr lang="es-MX" sz="2000" b="1" dirty="0" smtClean="0">
                <a:latin typeface="Arial" pitchFamily="34" charset="0"/>
                <a:cs typeface="Arial" pitchFamily="34" charset="0"/>
              </a:rPr>
              <a:t>REALIZADA DE LUNES A VIERNES</a:t>
            </a:r>
          </a:p>
          <a:p>
            <a:pPr algn="ctr"/>
            <a:r>
              <a:rPr lang="es-MX" sz="2000" b="1" dirty="0" smtClean="0">
                <a:latin typeface="Arial" pitchFamily="34" charset="0"/>
                <a:cs typeface="Arial" pitchFamily="34" charset="0"/>
              </a:rPr>
              <a:t>8:00 AM – 9:00 AM</a:t>
            </a:r>
          </a:p>
          <a:p>
            <a:pPr algn="ctr"/>
            <a:r>
              <a:rPr lang="es-MX" sz="2000" b="1" dirty="0" smtClean="0">
                <a:latin typeface="Arial" pitchFamily="34" charset="0"/>
                <a:cs typeface="Arial" pitchFamily="34" charset="0"/>
              </a:rPr>
              <a:t>4:00 PM – 5:00 PM</a:t>
            </a:r>
            <a:endParaRPr lang="es-MX" sz="2000" b="1" dirty="0">
              <a:latin typeface="Arial" pitchFamily="34" charset="0"/>
              <a:cs typeface="Arial" pitchFamily="34" charset="0"/>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90012" y="4233797"/>
            <a:ext cx="4553572" cy="1842496"/>
          </a:xfrm>
          <a:prstGeom prst="rect">
            <a:avLst/>
          </a:prstGeom>
        </p:spPr>
      </p:pic>
      <p:graphicFrame>
        <p:nvGraphicFramePr>
          <p:cNvPr id="9" name="8 Tabla"/>
          <p:cNvGraphicFramePr>
            <a:graphicFrameLocks noGrp="1"/>
          </p:cNvGraphicFramePr>
          <p:nvPr>
            <p:extLst>
              <p:ext uri="{D42A27DB-BD31-4B8C-83A1-F6EECF244321}">
                <p14:modId xmlns:p14="http://schemas.microsoft.com/office/powerpoint/2010/main" xmlns="" val="1999251864"/>
              </p:ext>
            </p:extLst>
          </p:nvPr>
        </p:nvGraphicFramePr>
        <p:xfrm>
          <a:off x="551143" y="1512210"/>
          <a:ext cx="7680384" cy="2371380"/>
        </p:xfrm>
        <a:graphic>
          <a:graphicData uri="http://schemas.openxmlformats.org/drawingml/2006/table">
            <a:tbl>
              <a:tblPr firstRow="1" bandRow="1">
                <a:tableStyleId>{5C22544A-7EE6-4342-B048-85BDC9FD1C3A}</a:tableStyleId>
              </a:tblPr>
              <a:tblGrid>
                <a:gridCol w="1920096"/>
                <a:gridCol w="1920096"/>
                <a:gridCol w="1920096"/>
                <a:gridCol w="1920096"/>
              </a:tblGrid>
              <a:tr h="728490">
                <a:tc>
                  <a:txBody>
                    <a:bodyPr/>
                    <a:lstStyle/>
                    <a:p>
                      <a:r>
                        <a:rPr lang="es-MX" dirty="0" smtClean="0">
                          <a:solidFill>
                            <a:schemeClr val="tx1"/>
                          </a:solidFill>
                          <a:latin typeface="Arial" pitchFamily="34" charset="0"/>
                          <a:cs typeface="Arial" pitchFamily="34" charset="0"/>
                        </a:rPr>
                        <a:t>BAILOTERAPIA</a:t>
                      </a:r>
                      <a:endParaRPr lang="es-MX" dirty="0">
                        <a:solidFill>
                          <a:schemeClr val="tx1"/>
                        </a:solidFill>
                        <a:latin typeface="Arial" pitchFamily="34" charset="0"/>
                        <a:cs typeface="Arial" pitchFamily="34" charset="0"/>
                      </a:endParaRPr>
                    </a:p>
                  </a:txBody>
                  <a:tcPr/>
                </a:tc>
                <a:tc>
                  <a:txBody>
                    <a:bodyPr/>
                    <a:lstStyle/>
                    <a:p>
                      <a:r>
                        <a:rPr lang="es-MX" dirty="0" smtClean="0">
                          <a:solidFill>
                            <a:schemeClr val="tx1"/>
                          </a:solidFill>
                          <a:latin typeface="Arial" pitchFamily="34" charset="0"/>
                          <a:cs typeface="Arial" pitchFamily="34" charset="0"/>
                        </a:rPr>
                        <a:t>TURNO MATUTINO</a:t>
                      </a:r>
                      <a:endParaRPr lang="es-MX" dirty="0">
                        <a:solidFill>
                          <a:schemeClr val="tx1"/>
                        </a:solidFill>
                        <a:latin typeface="Arial" pitchFamily="34" charset="0"/>
                        <a:cs typeface="Arial" pitchFamily="34" charset="0"/>
                      </a:endParaRPr>
                    </a:p>
                  </a:txBody>
                  <a:tcPr/>
                </a:tc>
                <a:tc>
                  <a:txBody>
                    <a:bodyPr/>
                    <a:lstStyle/>
                    <a:p>
                      <a:r>
                        <a:rPr lang="es-MX" dirty="0" smtClean="0">
                          <a:solidFill>
                            <a:schemeClr val="tx1"/>
                          </a:solidFill>
                          <a:latin typeface="Arial" pitchFamily="34" charset="0"/>
                          <a:cs typeface="Arial" pitchFamily="34" charset="0"/>
                        </a:rPr>
                        <a:t>TURNO VESPERTINO</a:t>
                      </a:r>
                      <a:endParaRPr lang="es-MX" dirty="0">
                        <a:solidFill>
                          <a:schemeClr val="tx1"/>
                        </a:solidFill>
                        <a:latin typeface="Arial" pitchFamily="34" charset="0"/>
                        <a:cs typeface="Arial" pitchFamily="34" charset="0"/>
                      </a:endParaRPr>
                    </a:p>
                  </a:txBody>
                  <a:tcPr/>
                </a:tc>
                <a:tc>
                  <a:txBody>
                    <a:bodyPr/>
                    <a:lstStyle/>
                    <a:p>
                      <a:r>
                        <a:rPr lang="es-MX" dirty="0" smtClean="0">
                          <a:solidFill>
                            <a:schemeClr val="tx1"/>
                          </a:solidFill>
                          <a:latin typeface="Arial" pitchFamily="34" charset="0"/>
                          <a:cs typeface="Arial" pitchFamily="34" charset="0"/>
                        </a:rPr>
                        <a:t>      TOTAL</a:t>
                      </a:r>
                      <a:endParaRPr lang="es-MX" dirty="0">
                        <a:solidFill>
                          <a:schemeClr val="tx1"/>
                        </a:solidFill>
                        <a:latin typeface="Arial" pitchFamily="34" charset="0"/>
                        <a:cs typeface="Arial" pitchFamily="34" charset="0"/>
                      </a:endParaRPr>
                    </a:p>
                  </a:txBody>
                  <a:tcPr/>
                </a:tc>
              </a:tr>
              <a:tr h="728490">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ENERO</a:t>
                      </a:r>
                    </a:p>
                  </a:txBody>
                  <a:tcPr/>
                </a:tc>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227</a:t>
                      </a:r>
                      <a:endParaRPr lang="es-MX" b="1" dirty="0">
                        <a:solidFill>
                          <a:schemeClr val="tx1"/>
                        </a:solidFill>
                        <a:latin typeface="Arial" pitchFamily="34" charset="0"/>
                        <a:cs typeface="Arial" pitchFamily="34" charset="0"/>
                      </a:endParaRPr>
                    </a:p>
                  </a:txBody>
                  <a:tcPr/>
                </a:tc>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217</a:t>
                      </a:r>
                      <a:endParaRPr lang="es-MX" b="1" dirty="0">
                        <a:solidFill>
                          <a:schemeClr val="tx1"/>
                        </a:solidFill>
                        <a:latin typeface="Arial" pitchFamily="34" charset="0"/>
                        <a:cs typeface="Arial" pitchFamily="34" charset="0"/>
                      </a:endParaRPr>
                    </a:p>
                  </a:txBody>
                  <a:tcPr/>
                </a:tc>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444</a:t>
                      </a:r>
                      <a:endParaRPr lang="es-MX" b="1" dirty="0">
                        <a:solidFill>
                          <a:schemeClr val="tx1"/>
                        </a:solidFill>
                        <a:latin typeface="Arial" pitchFamily="34" charset="0"/>
                        <a:cs typeface="Arial" pitchFamily="34" charset="0"/>
                      </a:endParaRPr>
                    </a:p>
                  </a:txBody>
                  <a:tcPr/>
                </a:tc>
              </a:tr>
              <a:tr h="422062">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FEBRERO</a:t>
                      </a:r>
                    </a:p>
                    <a:p>
                      <a:pPr algn="ctr"/>
                      <a:endParaRPr lang="es-MX" b="1" dirty="0">
                        <a:solidFill>
                          <a:schemeClr val="tx1"/>
                        </a:solidFill>
                        <a:latin typeface="Arial" pitchFamily="34" charset="0"/>
                        <a:cs typeface="Arial" pitchFamily="34" charset="0"/>
                      </a:endParaRPr>
                    </a:p>
                  </a:txBody>
                  <a:tcPr/>
                </a:tc>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464</a:t>
                      </a:r>
                      <a:endParaRPr lang="es-MX" b="1" dirty="0">
                        <a:solidFill>
                          <a:schemeClr val="tx1"/>
                        </a:solidFill>
                        <a:latin typeface="Arial" pitchFamily="34" charset="0"/>
                        <a:cs typeface="Arial" pitchFamily="34" charset="0"/>
                      </a:endParaRPr>
                    </a:p>
                  </a:txBody>
                  <a:tcPr/>
                </a:tc>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468</a:t>
                      </a:r>
                      <a:endParaRPr lang="es-MX" b="1" dirty="0">
                        <a:solidFill>
                          <a:schemeClr val="tx1"/>
                        </a:solidFill>
                        <a:latin typeface="Arial" pitchFamily="34" charset="0"/>
                        <a:cs typeface="Arial" pitchFamily="34" charset="0"/>
                      </a:endParaRPr>
                    </a:p>
                  </a:txBody>
                  <a:tcPr/>
                </a:tc>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932</a:t>
                      </a:r>
                      <a:endParaRPr lang="es-MX" b="1" dirty="0">
                        <a:solidFill>
                          <a:schemeClr val="tx1"/>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xmlns="" val="969549967"/>
      </p:ext>
    </p:extLst>
  </p:cSld>
  <p:clrMapOvr>
    <a:masterClrMapping/>
  </p:clrMapOvr>
  <p:transition spd="slow">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1"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6116" y="3861455"/>
            <a:ext cx="3577884" cy="2022231"/>
          </a:xfrm>
          <a:prstGeom prst="rect">
            <a:avLst/>
          </a:prstGeom>
          <a:ln w="38100">
            <a:solidFill>
              <a:schemeClr val="accent2"/>
            </a:solidFill>
          </a:ln>
        </p:spPr>
      </p:pic>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66116" y="1706980"/>
            <a:ext cx="3577884" cy="2022231"/>
          </a:xfrm>
          <a:prstGeom prst="rect">
            <a:avLst/>
          </a:prstGeom>
          <a:ln w="38100">
            <a:solidFill>
              <a:schemeClr val="accent2"/>
            </a:solidFill>
          </a:ln>
        </p:spPr>
      </p:pic>
      <p:graphicFrame>
        <p:nvGraphicFramePr>
          <p:cNvPr id="9" name="8 Tabla"/>
          <p:cNvGraphicFramePr>
            <a:graphicFrameLocks noGrp="1"/>
          </p:cNvGraphicFramePr>
          <p:nvPr>
            <p:extLst>
              <p:ext uri="{D42A27DB-BD31-4B8C-83A1-F6EECF244321}">
                <p14:modId xmlns:p14="http://schemas.microsoft.com/office/powerpoint/2010/main" xmlns="" val="1117993832"/>
              </p:ext>
            </p:extLst>
          </p:nvPr>
        </p:nvGraphicFramePr>
        <p:xfrm>
          <a:off x="110866" y="1723089"/>
          <a:ext cx="5354469" cy="1768510"/>
        </p:xfrm>
        <a:graphic>
          <a:graphicData uri="http://schemas.openxmlformats.org/drawingml/2006/table">
            <a:tbl>
              <a:tblPr firstRow="1" bandRow="1">
                <a:tableStyleId>{5C22544A-7EE6-4342-B048-85BDC9FD1C3A}</a:tableStyleId>
              </a:tblPr>
              <a:tblGrid>
                <a:gridCol w="1784823"/>
                <a:gridCol w="1784823"/>
                <a:gridCol w="1784823"/>
              </a:tblGrid>
              <a:tr h="483092">
                <a:tc>
                  <a:txBody>
                    <a:bodyPr/>
                    <a:lstStyle/>
                    <a:p>
                      <a:pPr algn="ctr"/>
                      <a:r>
                        <a:rPr lang="es-MX" b="1" dirty="0" smtClean="0">
                          <a:solidFill>
                            <a:schemeClr val="tx1"/>
                          </a:solidFill>
                          <a:latin typeface="Arial" pitchFamily="34" charset="0"/>
                          <a:cs typeface="Arial" pitchFamily="34" charset="0"/>
                        </a:rPr>
                        <a:t>MES</a:t>
                      </a:r>
                      <a:endParaRPr lang="es-MX" b="1" dirty="0">
                        <a:solidFill>
                          <a:schemeClr val="tx1"/>
                        </a:solidFill>
                        <a:latin typeface="Arial" pitchFamily="34" charset="0"/>
                        <a:cs typeface="Arial" pitchFamily="34" charset="0"/>
                      </a:endParaRPr>
                    </a:p>
                  </a:txBody>
                  <a:tcPr/>
                </a:tc>
                <a:tc>
                  <a:txBody>
                    <a:bodyPr/>
                    <a:lstStyle/>
                    <a:p>
                      <a:pPr algn="ctr"/>
                      <a:r>
                        <a:rPr lang="es-MX" b="1" dirty="0" smtClean="0">
                          <a:solidFill>
                            <a:schemeClr val="tx1"/>
                          </a:solidFill>
                          <a:latin typeface="Arial" pitchFamily="34" charset="0"/>
                          <a:cs typeface="Arial" pitchFamily="34" charset="0"/>
                        </a:rPr>
                        <a:t>NIÑOS</a:t>
                      </a:r>
                      <a:endParaRPr lang="es-MX" b="1" dirty="0">
                        <a:solidFill>
                          <a:schemeClr val="tx1"/>
                        </a:solidFill>
                        <a:latin typeface="Arial" pitchFamily="34" charset="0"/>
                        <a:cs typeface="Arial" pitchFamily="34" charset="0"/>
                      </a:endParaRPr>
                    </a:p>
                  </a:txBody>
                  <a:tcPr/>
                </a:tc>
                <a:tc>
                  <a:txBody>
                    <a:bodyPr/>
                    <a:lstStyle/>
                    <a:p>
                      <a:pPr algn="ctr"/>
                      <a:r>
                        <a:rPr lang="es-MX" b="1" dirty="0" smtClean="0">
                          <a:solidFill>
                            <a:schemeClr val="tx1"/>
                          </a:solidFill>
                          <a:latin typeface="Arial" pitchFamily="34" charset="0"/>
                          <a:cs typeface="Arial" pitchFamily="34" charset="0"/>
                        </a:rPr>
                        <a:t>ACTIVIDADES</a:t>
                      </a:r>
                      <a:endParaRPr lang="es-MX" b="1" dirty="0">
                        <a:solidFill>
                          <a:schemeClr val="tx1"/>
                        </a:solidFill>
                        <a:latin typeface="Arial" pitchFamily="34" charset="0"/>
                        <a:cs typeface="Arial" pitchFamily="34" charset="0"/>
                      </a:endParaRPr>
                    </a:p>
                  </a:txBody>
                  <a:tcPr/>
                </a:tc>
              </a:tr>
              <a:tr h="642709">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ENERO</a:t>
                      </a:r>
                      <a:endParaRPr lang="es-MX" b="1" dirty="0">
                        <a:solidFill>
                          <a:schemeClr val="tx1"/>
                        </a:solidFill>
                        <a:latin typeface="Arial" pitchFamily="34" charset="0"/>
                        <a:cs typeface="Arial" pitchFamily="34" charset="0"/>
                      </a:endParaRPr>
                    </a:p>
                  </a:txBody>
                  <a:tcPr/>
                </a:tc>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40</a:t>
                      </a:r>
                    </a:p>
                  </a:txBody>
                  <a:tcPr/>
                </a:tc>
                <a:tc>
                  <a:txBody>
                    <a:bodyPr/>
                    <a:lstStyle/>
                    <a:p>
                      <a:pPr algn="ctr"/>
                      <a:r>
                        <a:rPr lang="es-MX" b="1" dirty="0" smtClean="0">
                          <a:solidFill>
                            <a:schemeClr val="tx1"/>
                          </a:solidFill>
                          <a:latin typeface="Arial" pitchFamily="34" charset="0"/>
                          <a:cs typeface="Arial" pitchFamily="34" charset="0"/>
                        </a:rPr>
                        <a:t>GUITARRA Y CANTO</a:t>
                      </a:r>
                    </a:p>
                  </a:txBody>
                  <a:tcPr/>
                </a:tc>
              </a:tr>
              <a:tr h="642709">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FEBRERO</a:t>
                      </a:r>
                      <a:endParaRPr lang="es-MX" b="1" dirty="0">
                        <a:solidFill>
                          <a:schemeClr val="tx1"/>
                        </a:solidFill>
                        <a:latin typeface="Arial" pitchFamily="34" charset="0"/>
                        <a:cs typeface="Arial" pitchFamily="34" charset="0"/>
                      </a:endParaRPr>
                    </a:p>
                  </a:txBody>
                  <a:tcPr/>
                </a:tc>
                <a:tc>
                  <a:txBody>
                    <a:bodyPr/>
                    <a:lstStyle/>
                    <a:p>
                      <a:pPr algn="ctr"/>
                      <a:endParaRPr lang="es-MX" b="1" dirty="0" smtClean="0">
                        <a:solidFill>
                          <a:schemeClr val="tx1"/>
                        </a:solidFill>
                        <a:latin typeface="Arial" pitchFamily="34" charset="0"/>
                        <a:cs typeface="Arial" pitchFamily="34" charset="0"/>
                      </a:endParaRPr>
                    </a:p>
                    <a:p>
                      <a:pPr algn="ctr"/>
                      <a:r>
                        <a:rPr lang="es-MX" b="1" dirty="0" smtClean="0">
                          <a:solidFill>
                            <a:schemeClr val="tx1"/>
                          </a:solidFill>
                          <a:latin typeface="Arial" pitchFamily="34" charset="0"/>
                          <a:cs typeface="Arial" pitchFamily="34" charset="0"/>
                        </a:rPr>
                        <a:t>45</a:t>
                      </a:r>
                    </a:p>
                  </a:txBody>
                  <a:tcPr/>
                </a:tc>
                <a:tc>
                  <a:txBody>
                    <a:bodyPr/>
                    <a:lstStyle/>
                    <a:p>
                      <a:pPr algn="ctr"/>
                      <a:r>
                        <a:rPr lang="es-MX" b="1" dirty="0" smtClean="0">
                          <a:solidFill>
                            <a:schemeClr val="tx1"/>
                          </a:solidFill>
                          <a:latin typeface="Arial" pitchFamily="34" charset="0"/>
                          <a:cs typeface="Arial" pitchFamily="34" charset="0"/>
                        </a:rPr>
                        <a:t>GUITARRA Y CANTO</a:t>
                      </a:r>
                    </a:p>
                  </a:txBody>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xmlns="" val="2912296593"/>
              </p:ext>
            </p:extLst>
          </p:nvPr>
        </p:nvGraphicFramePr>
        <p:xfrm>
          <a:off x="177032" y="4142303"/>
          <a:ext cx="5271791" cy="1231363"/>
        </p:xfrm>
        <a:graphic>
          <a:graphicData uri="http://schemas.openxmlformats.org/drawingml/2006/table">
            <a:tbl>
              <a:tblPr firstRow="1" bandRow="1">
                <a:tableStyleId>{5C22544A-7EE6-4342-B048-85BDC9FD1C3A}</a:tableStyleId>
              </a:tblPr>
              <a:tblGrid>
                <a:gridCol w="1696157"/>
                <a:gridCol w="1818371"/>
                <a:gridCol w="1757263"/>
              </a:tblGrid>
              <a:tr h="439718">
                <a:tc>
                  <a:txBody>
                    <a:bodyPr/>
                    <a:lstStyle/>
                    <a:p>
                      <a:pPr algn="ctr"/>
                      <a:r>
                        <a:rPr lang="es-MX" b="1" dirty="0" smtClean="0">
                          <a:solidFill>
                            <a:schemeClr val="tx1"/>
                          </a:solidFill>
                          <a:latin typeface="Arial" pitchFamily="34" charset="0"/>
                          <a:cs typeface="Arial" pitchFamily="34" charset="0"/>
                        </a:rPr>
                        <a:t>MES</a:t>
                      </a:r>
                      <a:endParaRPr lang="es-MX" b="1" dirty="0">
                        <a:solidFill>
                          <a:schemeClr val="tx1"/>
                        </a:solidFill>
                        <a:latin typeface="Arial" pitchFamily="34" charset="0"/>
                        <a:cs typeface="Arial" pitchFamily="34" charset="0"/>
                      </a:endParaRPr>
                    </a:p>
                  </a:txBody>
                  <a:tcPr/>
                </a:tc>
                <a:tc>
                  <a:txBody>
                    <a:bodyPr/>
                    <a:lstStyle/>
                    <a:p>
                      <a:pPr algn="ctr"/>
                      <a:r>
                        <a:rPr lang="es-MX" b="1" dirty="0" smtClean="0">
                          <a:solidFill>
                            <a:schemeClr val="tx1"/>
                          </a:solidFill>
                          <a:latin typeface="Arial" pitchFamily="34" charset="0"/>
                          <a:cs typeface="Arial" pitchFamily="34" charset="0"/>
                        </a:rPr>
                        <a:t>NIÑOS</a:t>
                      </a:r>
                      <a:endParaRPr lang="es-MX" b="1" dirty="0">
                        <a:solidFill>
                          <a:schemeClr val="tx1"/>
                        </a:solidFill>
                        <a:latin typeface="Arial" pitchFamily="34" charset="0"/>
                        <a:cs typeface="Arial" pitchFamily="34" charset="0"/>
                      </a:endParaRPr>
                    </a:p>
                  </a:txBody>
                  <a:tcPr/>
                </a:tc>
                <a:tc>
                  <a:txBody>
                    <a:bodyPr/>
                    <a:lstStyle/>
                    <a:p>
                      <a:pPr algn="ctr"/>
                      <a:r>
                        <a:rPr lang="es-MX" b="1" dirty="0" smtClean="0">
                          <a:solidFill>
                            <a:schemeClr val="tx1"/>
                          </a:solidFill>
                          <a:latin typeface="Arial" pitchFamily="34" charset="0"/>
                          <a:cs typeface="Arial" pitchFamily="34" charset="0"/>
                        </a:rPr>
                        <a:t>ACTIVIDADES</a:t>
                      </a:r>
                      <a:endParaRPr lang="es-MX" b="1" dirty="0">
                        <a:solidFill>
                          <a:schemeClr val="tx1"/>
                        </a:solidFill>
                        <a:latin typeface="Arial" pitchFamily="34" charset="0"/>
                        <a:cs typeface="Arial" pitchFamily="34" charset="0"/>
                      </a:endParaRPr>
                    </a:p>
                  </a:txBody>
                  <a:tcPr/>
                </a:tc>
              </a:tr>
              <a:tr h="425885">
                <a:tc>
                  <a:txBody>
                    <a:bodyPr/>
                    <a:lstStyle/>
                    <a:p>
                      <a:pPr algn="ctr"/>
                      <a:r>
                        <a:rPr lang="es-MX" b="1" dirty="0" smtClean="0">
                          <a:solidFill>
                            <a:schemeClr val="tx1"/>
                          </a:solidFill>
                          <a:latin typeface="Arial" pitchFamily="34" charset="0"/>
                          <a:cs typeface="Arial" pitchFamily="34" charset="0"/>
                        </a:rPr>
                        <a:t>ENERO</a:t>
                      </a:r>
                      <a:endParaRPr lang="es-MX" b="1" dirty="0">
                        <a:solidFill>
                          <a:schemeClr val="tx1"/>
                        </a:solidFill>
                        <a:latin typeface="Arial" pitchFamily="34" charset="0"/>
                        <a:cs typeface="Arial" pitchFamily="34" charset="0"/>
                      </a:endParaRPr>
                    </a:p>
                  </a:txBody>
                  <a:tcPr/>
                </a:tc>
                <a:tc>
                  <a:txBody>
                    <a:bodyPr/>
                    <a:lstStyle/>
                    <a:p>
                      <a:pPr algn="ctr"/>
                      <a:r>
                        <a:rPr lang="es-MX" b="1" dirty="0" smtClean="0">
                          <a:solidFill>
                            <a:schemeClr val="tx1"/>
                          </a:solidFill>
                          <a:latin typeface="Arial" pitchFamily="34" charset="0"/>
                          <a:cs typeface="Arial" pitchFamily="34" charset="0"/>
                        </a:rPr>
                        <a:t>25</a:t>
                      </a:r>
                    </a:p>
                  </a:txBody>
                  <a:tcPr/>
                </a:tc>
                <a:tc>
                  <a:txBody>
                    <a:bodyPr/>
                    <a:lstStyle/>
                    <a:p>
                      <a:pPr algn="ctr"/>
                      <a:r>
                        <a:rPr lang="es-MX" b="1" dirty="0" smtClean="0">
                          <a:solidFill>
                            <a:schemeClr val="tx1"/>
                          </a:solidFill>
                          <a:latin typeface="Arial" pitchFamily="34" charset="0"/>
                          <a:cs typeface="Arial" pitchFamily="34" charset="0"/>
                        </a:rPr>
                        <a:t>TROMPETA</a:t>
                      </a:r>
                    </a:p>
                  </a:txBody>
                  <a:tcPr/>
                </a:tc>
              </a:tr>
              <a:tr h="338203">
                <a:tc>
                  <a:txBody>
                    <a:bodyPr/>
                    <a:lstStyle/>
                    <a:p>
                      <a:pPr algn="ctr"/>
                      <a:r>
                        <a:rPr lang="es-MX" b="1" dirty="0" smtClean="0">
                          <a:solidFill>
                            <a:schemeClr val="tx1"/>
                          </a:solidFill>
                          <a:latin typeface="Arial" pitchFamily="34" charset="0"/>
                          <a:cs typeface="Arial" pitchFamily="34" charset="0"/>
                        </a:rPr>
                        <a:t>FEBRERO</a:t>
                      </a:r>
                      <a:endParaRPr lang="es-MX" b="1" dirty="0">
                        <a:solidFill>
                          <a:schemeClr val="tx1"/>
                        </a:solidFill>
                        <a:latin typeface="Arial" pitchFamily="34" charset="0"/>
                        <a:cs typeface="Arial" pitchFamily="34" charset="0"/>
                      </a:endParaRPr>
                    </a:p>
                  </a:txBody>
                  <a:tcPr/>
                </a:tc>
                <a:tc>
                  <a:txBody>
                    <a:bodyPr/>
                    <a:lstStyle/>
                    <a:p>
                      <a:pPr algn="ctr"/>
                      <a:r>
                        <a:rPr lang="es-MX" b="1" dirty="0" smtClean="0">
                          <a:solidFill>
                            <a:schemeClr val="tx1"/>
                          </a:solidFill>
                          <a:latin typeface="Arial" pitchFamily="34" charset="0"/>
                          <a:cs typeface="Arial" pitchFamily="34" charset="0"/>
                        </a:rPr>
                        <a:t>25</a:t>
                      </a:r>
                    </a:p>
                  </a:txBody>
                  <a:tcPr/>
                </a:tc>
                <a:tc>
                  <a:txBody>
                    <a:bodyPr/>
                    <a:lstStyle/>
                    <a:p>
                      <a:pPr algn="ctr"/>
                      <a:r>
                        <a:rPr lang="es-MX" b="1" dirty="0" smtClean="0">
                          <a:solidFill>
                            <a:schemeClr val="tx1"/>
                          </a:solidFill>
                          <a:latin typeface="Arial" pitchFamily="34" charset="0"/>
                          <a:cs typeface="Arial" pitchFamily="34" charset="0"/>
                        </a:rPr>
                        <a:t>TROMPETA</a:t>
                      </a:r>
                    </a:p>
                  </a:txBody>
                  <a:tcPr/>
                </a:tc>
              </a:tr>
            </a:tbl>
          </a:graphicData>
        </a:graphic>
      </p:graphicFrame>
    </p:spTree>
    <p:extLst>
      <p:ext uri="{BB962C8B-B14F-4D97-AF65-F5344CB8AC3E}">
        <p14:creationId xmlns:p14="http://schemas.microsoft.com/office/powerpoint/2010/main" xmlns="" val="3995044853"/>
      </p:ext>
    </p:extLst>
  </p:cSld>
  <p:clrMapOvr>
    <a:masterClrMapping/>
  </p:clrMapOvr>
  <p:transition spd="slow">
    <p:whee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3769" y="1392534"/>
            <a:ext cx="2921558" cy="2757436"/>
          </a:xfrm>
          <a:prstGeom prst="rect">
            <a:avLst/>
          </a:prstGeom>
          <a:ln w="38100">
            <a:solidFill>
              <a:schemeClr val="accent2"/>
            </a:solidFill>
          </a:ln>
        </p:spPr>
      </p:pic>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37019" y="1392533"/>
            <a:ext cx="4491613" cy="1961524"/>
          </a:xfrm>
          <a:prstGeom prst="rect">
            <a:avLst/>
          </a:prstGeom>
          <a:ln w="38100">
            <a:solidFill>
              <a:schemeClr val="accent2"/>
            </a:solidFill>
          </a:ln>
        </p:spPr>
      </p:pic>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37019" y="3442914"/>
            <a:ext cx="4491613" cy="2314044"/>
          </a:xfrm>
          <a:prstGeom prst="rect">
            <a:avLst/>
          </a:prstGeom>
          <a:ln w="38100">
            <a:solidFill>
              <a:schemeClr val="accent2"/>
            </a:solidFill>
          </a:ln>
        </p:spPr>
      </p:pic>
      <p:sp>
        <p:nvSpPr>
          <p:cNvPr id="10" name="9 CuadroTexto"/>
          <p:cNvSpPr txBox="1"/>
          <p:nvPr/>
        </p:nvSpPr>
        <p:spPr>
          <a:xfrm>
            <a:off x="679519" y="4330957"/>
            <a:ext cx="2090057" cy="1477328"/>
          </a:xfrm>
          <a:prstGeom prst="rect">
            <a:avLst/>
          </a:prstGeom>
          <a:noFill/>
          <a:ln w="19050">
            <a:solidFill>
              <a:schemeClr val="tx1"/>
            </a:solidFill>
          </a:ln>
        </p:spPr>
        <p:txBody>
          <a:bodyPr wrap="square" rtlCol="0">
            <a:spAutoFit/>
          </a:bodyPr>
          <a:lstStyle/>
          <a:p>
            <a:r>
              <a:rPr lang="es-MX" b="1" dirty="0" smtClean="0">
                <a:latin typeface="Arial" pitchFamily="34" charset="0"/>
                <a:cs typeface="Arial" pitchFamily="34" charset="0"/>
              </a:rPr>
              <a:t>ASISTENCIA DE </a:t>
            </a:r>
            <a:r>
              <a:rPr lang="es-MX" b="1" dirty="0" smtClean="0">
                <a:solidFill>
                  <a:srgbClr val="FF0000"/>
                </a:solidFill>
                <a:latin typeface="Arial" pitchFamily="34" charset="0"/>
                <a:cs typeface="Arial" pitchFamily="34" charset="0"/>
              </a:rPr>
              <a:t>26</a:t>
            </a:r>
            <a:r>
              <a:rPr lang="es-MX" b="1" dirty="0" smtClean="0">
                <a:latin typeface="Arial" pitchFamily="34" charset="0"/>
                <a:cs typeface="Arial" pitchFamily="34" charset="0"/>
              </a:rPr>
              <a:t> PERSONAS EN CURSOS DE MANZANA CON TAMARINDO</a:t>
            </a:r>
            <a:endParaRPr lang="es-MX" b="1" dirty="0">
              <a:latin typeface="Arial" pitchFamily="34" charset="0"/>
              <a:cs typeface="Arial" pitchFamily="34" charset="0"/>
            </a:endParaRPr>
          </a:p>
        </p:txBody>
      </p:sp>
    </p:spTree>
    <p:extLst>
      <p:ext uri="{BB962C8B-B14F-4D97-AF65-F5344CB8AC3E}">
        <p14:creationId xmlns:p14="http://schemas.microsoft.com/office/powerpoint/2010/main" xmlns="" val="3534546352"/>
      </p:ext>
    </p:extLst>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1578585" y="5326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3101410" y="6322134"/>
            <a:ext cx="2980304"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FEBRERO</a:t>
            </a:r>
          </a:p>
        </p:txBody>
      </p:sp>
      <p:sp>
        <p:nvSpPr>
          <p:cNvPr id="11" name="10 CuadroTexto"/>
          <p:cNvSpPr txBox="1"/>
          <p:nvPr/>
        </p:nvSpPr>
        <p:spPr>
          <a:xfrm>
            <a:off x="625460" y="3861048"/>
            <a:ext cx="8001056" cy="1200329"/>
          </a:xfrm>
          <a:prstGeom prst="rect">
            <a:avLst/>
          </a:prstGeom>
          <a:noFill/>
        </p:spPr>
        <p:txBody>
          <a:bodyPr wrap="square" rtlCol="0">
            <a:spAutoFit/>
          </a:bodyPr>
          <a:lstStyle/>
          <a:p>
            <a:pPr algn="just" fontAlgn="ctr"/>
            <a:r>
              <a:rPr lang="es-MX" sz="2400" dirty="0" smtClean="0">
                <a:solidFill>
                  <a:srgbClr val="000000"/>
                </a:solidFill>
                <a:latin typeface="Arial" pitchFamily="34" charset="0"/>
                <a:cs typeface="Arial" pitchFamily="34" charset="0"/>
              </a:rPr>
              <a:t>Entrega de reglas y trípticos de prevención del embarazo en las Secundarias del Municipio de Cd Benito Juárez N.L.</a:t>
            </a:r>
            <a:endParaRPr lang="es-MX" sz="2400" dirty="0">
              <a:solidFill>
                <a:srgbClr val="000000"/>
              </a:solidFill>
              <a:latin typeface="Arial" pitchFamily="34" charset="0"/>
              <a:cs typeface="Arial" pitchFamily="34" charset="0"/>
            </a:endParaRPr>
          </a:p>
        </p:txBody>
      </p:sp>
      <p:pic>
        <p:nvPicPr>
          <p:cNvPr id="12" name="Picture 1" descr="G:\DCIM\Camera\.aux\IMG_19991231_181711.jpg"/>
          <p:cNvPicPr>
            <a:picLocks noChangeAspect="1" noChangeArrowheads="1"/>
          </p:cNvPicPr>
          <p:nvPr/>
        </p:nvPicPr>
        <p:blipFill>
          <a:blip r:embed="rId2" cstate="print"/>
          <a:srcRect/>
          <a:stretch>
            <a:fillRect/>
          </a:stretch>
        </p:blipFill>
        <p:spPr bwMode="auto">
          <a:xfrm>
            <a:off x="214282" y="1464455"/>
            <a:ext cx="2643206" cy="2071702"/>
          </a:xfrm>
          <a:prstGeom prst="rect">
            <a:avLst/>
          </a:prstGeom>
          <a:noFill/>
        </p:spPr>
      </p:pic>
      <p:pic>
        <p:nvPicPr>
          <p:cNvPr id="14" name="Picture 2" descr="G:\WhatsApp\Media\WhatsApp Images\IMG-20150210-WA0010.jpg"/>
          <p:cNvPicPr>
            <a:picLocks noChangeAspect="1" noChangeArrowheads="1"/>
          </p:cNvPicPr>
          <p:nvPr/>
        </p:nvPicPr>
        <p:blipFill>
          <a:blip r:embed="rId3" cstate="print"/>
          <a:srcRect/>
          <a:stretch>
            <a:fillRect/>
          </a:stretch>
        </p:blipFill>
        <p:spPr bwMode="auto">
          <a:xfrm>
            <a:off x="2987824" y="1464455"/>
            <a:ext cx="2714644" cy="2071702"/>
          </a:xfrm>
          <a:prstGeom prst="rect">
            <a:avLst/>
          </a:prstGeom>
          <a:noFill/>
        </p:spPr>
      </p:pic>
      <p:pic>
        <p:nvPicPr>
          <p:cNvPr id="17" name="Picture 3" descr="G:\WhatsApp\Media\WhatsApp Images\IMG-20150210-WA0006.jpg"/>
          <p:cNvPicPr>
            <a:picLocks noChangeAspect="1" noChangeArrowheads="1"/>
          </p:cNvPicPr>
          <p:nvPr/>
        </p:nvPicPr>
        <p:blipFill>
          <a:blip r:embed="rId4" cstate="print"/>
          <a:srcRect/>
          <a:stretch>
            <a:fillRect/>
          </a:stretch>
        </p:blipFill>
        <p:spPr bwMode="auto">
          <a:xfrm>
            <a:off x="5759099" y="1464455"/>
            <a:ext cx="2786082" cy="2000264"/>
          </a:xfrm>
          <a:prstGeom prst="rect">
            <a:avLst/>
          </a:prstGeom>
          <a:noFill/>
        </p:spPr>
      </p:pic>
    </p:spTree>
    <p:extLst>
      <p:ext uri="{BB962C8B-B14F-4D97-AF65-F5344CB8AC3E}">
        <p14:creationId xmlns:p14="http://schemas.microsoft.com/office/powerpoint/2010/main" xmlns="" val="3474949917"/>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476732" y="562833"/>
            <a:ext cx="8396401" cy="553998"/>
          </a:xfrm>
          <a:prstGeom prst="rect">
            <a:avLst/>
          </a:prstGeom>
          <a:noFill/>
        </p:spPr>
        <p:txBody>
          <a:bodyPr wrap="none" rtlCol="0">
            <a:spAutoFit/>
          </a:bodyPr>
          <a:lstStyle/>
          <a:p>
            <a:pPr algn="ctr"/>
            <a:r>
              <a:rPr lang="es-ES" sz="3000" b="1" i="1" dirty="0" smtClean="0">
                <a:solidFill>
                  <a:srgbClr val="FFFF66"/>
                </a:solidFill>
                <a:latin typeface="Arial" panose="020B0604020202020204" pitchFamily="34" charset="0"/>
                <a:cs typeface="Arial" panose="020B0604020202020204" pitchFamily="34" charset="0"/>
              </a:rPr>
              <a:t> PARTICIPACIÓN Y ATENCIÓN CIUDADANA</a:t>
            </a:r>
            <a:endParaRPr lang="es-ES" sz="3000" b="1" i="1" dirty="0">
              <a:solidFill>
                <a:srgbClr val="FFFF66"/>
              </a:solidFill>
              <a:latin typeface="Arial" panose="020B0604020202020204" pitchFamily="34" charset="0"/>
              <a:cs typeface="Arial" panose="020B0604020202020204" pitchFamily="34" charset="0"/>
            </a:endParaRPr>
          </a:p>
        </p:txBody>
      </p:sp>
      <p:sp>
        <p:nvSpPr>
          <p:cNvPr id="6" name="CuadroTexto 3"/>
          <p:cNvSpPr txBox="1"/>
          <p:nvPr/>
        </p:nvSpPr>
        <p:spPr>
          <a:xfrm>
            <a:off x="3101410" y="6308486"/>
            <a:ext cx="2980304"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FEBRERO</a:t>
            </a:r>
            <a:endParaRPr lang="en-US" b="1" i="1" dirty="0">
              <a:solidFill>
                <a:srgbClr val="FFFF66"/>
              </a:solidFill>
              <a:latin typeface="Arial" panose="020B0604020202020204" pitchFamily="34" charset="0"/>
              <a:cs typeface="Arial" panose="020B0604020202020204" pitchFamily="34" charset="0"/>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3105865" y="-851895"/>
            <a:ext cx="2309273" cy="6858000"/>
          </a:xfrm>
          <a:prstGeom prst="rect">
            <a:avLst/>
          </a:prstGeom>
          <a:ln w="38100">
            <a:solidFill>
              <a:schemeClr val="accent5"/>
            </a:solidFill>
          </a:ln>
        </p:spPr>
      </p:pic>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71873" y="3318467"/>
            <a:ext cx="3091679" cy="2743200"/>
          </a:xfrm>
          <a:prstGeom prst="rect">
            <a:avLst/>
          </a:prstGeom>
          <a:ln w="38100">
            <a:solidFill>
              <a:schemeClr val="accent5"/>
            </a:solidFill>
          </a:ln>
        </p:spPr>
      </p:pic>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3423" y="3318467"/>
            <a:ext cx="2853283" cy="2743200"/>
          </a:xfrm>
          <a:prstGeom prst="rect">
            <a:avLst/>
          </a:prstGeom>
          <a:ln w="38100">
            <a:solidFill>
              <a:schemeClr val="accent5"/>
            </a:solidFill>
          </a:ln>
        </p:spPr>
      </p:pic>
      <p:sp>
        <p:nvSpPr>
          <p:cNvPr id="10" name="9 CuadroTexto"/>
          <p:cNvSpPr txBox="1"/>
          <p:nvPr/>
        </p:nvSpPr>
        <p:spPr>
          <a:xfrm>
            <a:off x="3430977" y="3773069"/>
            <a:ext cx="2321170" cy="2308324"/>
          </a:xfrm>
          <a:prstGeom prst="rect">
            <a:avLst/>
          </a:prstGeom>
          <a:noFill/>
          <a:ln w="19050">
            <a:solidFill>
              <a:schemeClr val="tx1"/>
            </a:solidFill>
          </a:ln>
        </p:spPr>
        <p:txBody>
          <a:bodyPr wrap="square" rtlCol="0">
            <a:spAutoFit/>
          </a:bodyPr>
          <a:lstStyle/>
          <a:p>
            <a:pPr algn="just"/>
            <a:r>
              <a:rPr lang="es-MX" dirty="0" smtClean="0">
                <a:latin typeface="Arial" pitchFamily="34" charset="0"/>
                <a:cs typeface="Arial" pitchFamily="34" charset="0"/>
              </a:rPr>
              <a:t>CONTAMOS CON UNA ASISTENCIA DE </a:t>
            </a:r>
            <a:r>
              <a:rPr lang="es-MX" dirty="0" smtClean="0">
                <a:solidFill>
                  <a:srgbClr val="FF0000"/>
                </a:solidFill>
                <a:latin typeface="Arial" pitchFamily="34" charset="0"/>
                <a:cs typeface="Arial" pitchFamily="34" charset="0"/>
              </a:rPr>
              <a:t>32</a:t>
            </a:r>
            <a:r>
              <a:rPr lang="es-MX" dirty="0" smtClean="0">
                <a:latin typeface="Arial" pitchFamily="34" charset="0"/>
                <a:cs typeface="Arial" pitchFamily="34" charset="0"/>
              </a:rPr>
              <a:t> MADRES DE FAMILIA EN LOS CURSOS DE  CENTROS DE MESA DE PIÑA NATURAL</a:t>
            </a:r>
            <a:endParaRPr lang="es-MX" dirty="0">
              <a:latin typeface="Arial" pitchFamily="34" charset="0"/>
              <a:cs typeface="Arial" pitchFamily="34" charset="0"/>
            </a:endParaRPr>
          </a:p>
        </p:txBody>
      </p:sp>
    </p:spTree>
    <p:extLst>
      <p:ext uri="{BB962C8B-B14F-4D97-AF65-F5344CB8AC3E}">
        <p14:creationId xmlns:p14="http://schemas.microsoft.com/office/powerpoint/2010/main" xmlns="" val="1662692095"/>
      </p:ext>
    </p:extLst>
  </p:cSld>
  <p:clrMapOvr>
    <a:masterClrMapping/>
  </p:clrMapOvr>
  <p:transition spd="slow">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1578585" y="5326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8" name="7 CuadroTexto"/>
          <p:cNvSpPr txBox="1"/>
          <p:nvPr/>
        </p:nvSpPr>
        <p:spPr>
          <a:xfrm>
            <a:off x="616356" y="3429000"/>
            <a:ext cx="7929618" cy="2308324"/>
          </a:xfrm>
          <a:prstGeom prst="rect">
            <a:avLst/>
          </a:prstGeom>
          <a:noFill/>
        </p:spPr>
        <p:txBody>
          <a:bodyPr wrap="square" rtlCol="0">
            <a:spAutoFit/>
          </a:bodyPr>
          <a:lstStyle/>
          <a:p>
            <a:pPr algn="just"/>
            <a:r>
              <a:rPr lang="es-ES" sz="2400" dirty="0" smtClean="0">
                <a:latin typeface="Arial" pitchFamily="34" charset="0"/>
                <a:cs typeface="Arial" pitchFamily="34" charset="0"/>
              </a:rPr>
              <a:t>Del 09 al 27 de febrero del 2015 se llevaron a cabo Brigadas asistenciales  en las colonias, en donde el Instituto de la Juventud participo ofreciendo los servicios de: INEA, Preparatoria abierta, clases de Inglés, Deportes, Voluntariado, Arte Urbano, Becas y Bolsa de trabajo para jóvenes.</a:t>
            </a:r>
            <a:endParaRPr lang="es-MX" sz="2400" dirty="0">
              <a:latin typeface="Arial" pitchFamily="34" charset="0"/>
              <a:cs typeface="Arial" pitchFamily="34" charset="0"/>
            </a:endParaRPr>
          </a:p>
        </p:txBody>
      </p:sp>
      <p:pic>
        <p:nvPicPr>
          <p:cNvPr id="10" name="Picture 1" descr="F:\Documentos IMJJ 2015\fotografias brigada heroes de nacozari 9 de febrero 2015\2015-02-09_14-57-57_963.jpg"/>
          <p:cNvPicPr>
            <a:picLocks noChangeAspect="1" noChangeArrowheads="1"/>
          </p:cNvPicPr>
          <p:nvPr/>
        </p:nvPicPr>
        <p:blipFill>
          <a:blip r:embed="rId2" cstate="print"/>
          <a:srcRect/>
          <a:stretch>
            <a:fillRect/>
          </a:stretch>
        </p:blipFill>
        <p:spPr bwMode="auto">
          <a:xfrm>
            <a:off x="207035" y="1412776"/>
            <a:ext cx="1928826" cy="1728192"/>
          </a:xfrm>
          <a:prstGeom prst="rect">
            <a:avLst/>
          </a:prstGeom>
          <a:noFill/>
        </p:spPr>
      </p:pic>
      <p:pic>
        <p:nvPicPr>
          <p:cNvPr id="11" name="Picture 2" descr="G:\DCIM\Camera\2015-02-09_14-49-15_75.jpg"/>
          <p:cNvPicPr>
            <a:picLocks noChangeAspect="1" noChangeArrowheads="1"/>
          </p:cNvPicPr>
          <p:nvPr/>
        </p:nvPicPr>
        <p:blipFill>
          <a:blip r:embed="rId3" cstate="print"/>
          <a:srcRect/>
          <a:stretch>
            <a:fillRect/>
          </a:stretch>
        </p:blipFill>
        <p:spPr bwMode="auto">
          <a:xfrm>
            <a:off x="2231914" y="1412776"/>
            <a:ext cx="2032013" cy="1728192"/>
          </a:xfrm>
          <a:prstGeom prst="rect">
            <a:avLst/>
          </a:prstGeom>
          <a:noFill/>
        </p:spPr>
      </p:pic>
      <p:pic>
        <p:nvPicPr>
          <p:cNvPr id="13" name="Picture 4" descr="G:\DCIM\Camera\2015-02-11_14-52-19_132.jpg"/>
          <p:cNvPicPr>
            <a:picLocks noChangeAspect="1" noChangeArrowheads="1"/>
          </p:cNvPicPr>
          <p:nvPr/>
        </p:nvPicPr>
        <p:blipFill>
          <a:blip r:embed="rId4" cstate="print"/>
          <a:srcRect/>
          <a:stretch>
            <a:fillRect/>
          </a:stretch>
        </p:blipFill>
        <p:spPr bwMode="auto">
          <a:xfrm>
            <a:off x="4377982" y="1412776"/>
            <a:ext cx="1928826" cy="1728192"/>
          </a:xfrm>
          <a:prstGeom prst="rect">
            <a:avLst/>
          </a:prstGeom>
          <a:noFill/>
        </p:spPr>
      </p:pic>
      <p:pic>
        <p:nvPicPr>
          <p:cNvPr id="14" name="Picture 8" descr="G:\DCIM\Camera\2015-02-18_15-04-46_382.jpg"/>
          <p:cNvPicPr>
            <a:picLocks noChangeAspect="1" noChangeArrowheads="1"/>
          </p:cNvPicPr>
          <p:nvPr/>
        </p:nvPicPr>
        <p:blipFill>
          <a:blip r:embed="rId5" cstate="print"/>
          <a:srcRect/>
          <a:stretch>
            <a:fillRect/>
          </a:stretch>
        </p:blipFill>
        <p:spPr bwMode="auto">
          <a:xfrm>
            <a:off x="6444208" y="1412776"/>
            <a:ext cx="2095408" cy="1728192"/>
          </a:xfrm>
          <a:prstGeom prst="rect">
            <a:avLst/>
          </a:prstGeom>
          <a:noFill/>
        </p:spPr>
      </p:pic>
    </p:spTree>
    <p:extLst>
      <p:ext uri="{BB962C8B-B14F-4D97-AF65-F5344CB8AC3E}">
        <p14:creationId xmlns:p14="http://schemas.microsoft.com/office/powerpoint/2010/main" xmlns="" val="347494991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6" name="CuadroTexto 1"/>
          <p:cNvSpPr txBox="1"/>
          <p:nvPr/>
        </p:nvSpPr>
        <p:spPr>
          <a:xfrm>
            <a:off x="1578585" y="5326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9" name="8 CuadroTexto"/>
          <p:cNvSpPr txBox="1"/>
          <p:nvPr/>
        </p:nvSpPr>
        <p:spPr>
          <a:xfrm>
            <a:off x="886656" y="4293096"/>
            <a:ext cx="7643866" cy="1569660"/>
          </a:xfrm>
          <a:prstGeom prst="rect">
            <a:avLst/>
          </a:prstGeom>
          <a:noFill/>
        </p:spPr>
        <p:txBody>
          <a:bodyPr wrap="square" rtlCol="0">
            <a:spAutoFit/>
          </a:bodyPr>
          <a:lstStyle/>
          <a:p>
            <a:pPr algn="just"/>
            <a:r>
              <a:rPr lang="es-ES" sz="2400" dirty="0" smtClean="0">
                <a:latin typeface="Arial" pitchFamily="34" charset="0"/>
                <a:cs typeface="Arial" pitchFamily="34" charset="0"/>
              </a:rPr>
              <a:t>Se llevo a cabo la convocatoria del concurso del “Día del amor y la amistad”  “Selfie de Enamorados” en donde la ganadora se llevo un cambio de look y un mural de la foto ganadora. </a:t>
            </a:r>
            <a:endParaRPr lang="es-MX" sz="2400" dirty="0">
              <a:latin typeface="Arial" pitchFamily="34" charset="0"/>
              <a:cs typeface="Arial" pitchFamily="34" charset="0"/>
            </a:endParaRPr>
          </a:p>
        </p:txBody>
      </p:sp>
      <p:pic>
        <p:nvPicPr>
          <p:cNvPr id="13" name="Picture 1" descr="G:\WhatsApp\Media\WhatsApp Images\IMG-20150217-WA0005.jpg"/>
          <p:cNvPicPr>
            <a:picLocks noChangeAspect="1" noChangeArrowheads="1"/>
          </p:cNvPicPr>
          <p:nvPr/>
        </p:nvPicPr>
        <p:blipFill>
          <a:blip r:embed="rId3" cstate="print"/>
          <a:srcRect/>
          <a:stretch>
            <a:fillRect/>
          </a:stretch>
        </p:blipFill>
        <p:spPr bwMode="auto">
          <a:xfrm>
            <a:off x="3779912" y="1484784"/>
            <a:ext cx="1857354" cy="2476472"/>
          </a:xfrm>
          <a:prstGeom prst="rect">
            <a:avLst/>
          </a:prstGeom>
          <a:noFill/>
        </p:spPr>
      </p:pic>
      <p:pic>
        <p:nvPicPr>
          <p:cNvPr id="14" name="Picture 2" descr="F:\Documentos IMJJ 2015\Arte Urbano y Cultura\SELFIE SHADI.jpg"/>
          <p:cNvPicPr>
            <a:picLocks noChangeAspect="1" noChangeArrowheads="1"/>
          </p:cNvPicPr>
          <p:nvPr/>
        </p:nvPicPr>
        <p:blipFill>
          <a:blip r:embed="rId4" cstate="print"/>
          <a:srcRect/>
          <a:stretch>
            <a:fillRect/>
          </a:stretch>
        </p:blipFill>
        <p:spPr bwMode="auto">
          <a:xfrm>
            <a:off x="1443880" y="1484784"/>
            <a:ext cx="1928826" cy="2485527"/>
          </a:xfrm>
          <a:prstGeom prst="rect">
            <a:avLst/>
          </a:prstGeom>
          <a:noFill/>
        </p:spPr>
      </p:pic>
      <p:pic>
        <p:nvPicPr>
          <p:cNvPr id="15" name="14 Imagen" descr="pinta selfie enamorados terminada.jpg"/>
          <p:cNvPicPr>
            <a:picLocks noChangeAspect="1"/>
          </p:cNvPicPr>
          <p:nvPr/>
        </p:nvPicPr>
        <p:blipFill>
          <a:blip r:embed="rId5" cstate="print"/>
          <a:stretch>
            <a:fillRect/>
          </a:stretch>
        </p:blipFill>
        <p:spPr>
          <a:xfrm>
            <a:off x="6229367" y="1484784"/>
            <a:ext cx="1845545" cy="2476472"/>
          </a:xfrm>
          <a:prstGeom prst="rect">
            <a:avLst/>
          </a:prstGeom>
        </p:spPr>
      </p:pic>
    </p:spTree>
    <p:extLst>
      <p:ext uri="{BB962C8B-B14F-4D97-AF65-F5344CB8AC3E}">
        <p14:creationId xmlns:p14="http://schemas.microsoft.com/office/powerpoint/2010/main" xmlns="" val="129905233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1"/>
          <p:cNvSpPr txBox="1"/>
          <p:nvPr/>
        </p:nvSpPr>
        <p:spPr>
          <a:xfrm>
            <a:off x="1578585" y="5326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7"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8" name="7 CuadroTexto"/>
          <p:cNvSpPr txBox="1"/>
          <p:nvPr/>
        </p:nvSpPr>
        <p:spPr>
          <a:xfrm>
            <a:off x="510827" y="3645024"/>
            <a:ext cx="7786742" cy="1938992"/>
          </a:xfrm>
          <a:prstGeom prst="rect">
            <a:avLst/>
          </a:prstGeom>
          <a:noFill/>
        </p:spPr>
        <p:txBody>
          <a:bodyPr wrap="square" rtlCol="0">
            <a:spAutoFit/>
          </a:bodyPr>
          <a:lstStyle/>
          <a:p>
            <a:pPr algn="just"/>
            <a:r>
              <a:rPr lang="es-ES" sz="2400" dirty="0" smtClean="0">
                <a:latin typeface="Arial" pitchFamily="34" charset="0"/>
                <a:cs typeface="Arial" pitchFamily="34" charset="0"/>
              </a:rPr>
              <a:t>El 18 de Febrero se llevo a cabo la Feria del Empleo  en el Auditorio Municipal de Cd Benito Juárez N.L., en donde participamos ofreciendo los servicios de: INEA, Preparatoria abierta, Bolsa de trabajo Juvenil, Becas, Deportes, Arte Urbano, Voluntariado y Clases de Inglés.</a:t>
            </a:r>
            <a:endParaRPr lang="es-MX" sz="2400" dirty="0">
              <a:latin typeface="Arial" pitchFamily="34" charset="0"/>
              <a:cs typeface="Arial" pitchFamily="34" charset="0"/>
            </a:endParaRPr>
          </a:p>
        </p:txBody>
      </p:sp>
      <p:pic>
        <p:nvPicPr>
          <p:cNvPr id="9" name="Picture 1" descr="G:\DCIM\Camera\2015-02-18_12-03-08_63.jpg"/>
          <p:cNvPicPr>
            <a:picLocks noChangeAspect="1" noChangeArrowheads="1"/>
          </p:cNvPicPr>
          <p:nvPr/>
        </p:nvPicPr>
        <p:blipFill>
          <a:blip r:embed="rId3" cstate="print"/>
          <a:srcRect/>
          <a:stretch>
            <a:fillRect/>
          </a:stretch>
        </p:blipFill>
        <p:spPr bwMode="auto">
          <a:xfrm>
            <a:off x="323529" y="1412776"/>
            <a:ext cx="2520280" cy="1835124"/>
          </a:xfrm>
          <a:prstGeom prst="rect">
            <a:avLst/>
          </a:prstGeom>
          <a:noFill/>
        </p:spPr>
      </p:pic>
      <p:pic>
        <p:nvPicPr>
          <p:cNvPr id="10" name="Picture 3" descr="G:\DCIM\Camera\2015-02-18_10-37-56_661.jpg"/>
          <p:cNvPicPr>
            <a:picLocks noChangeAspect="1" noChangeArrowheads="1"/>
          </p:cNvPicPr>
          <p:nvPr/>
        </p:nvPicPr>
        <p:blipFill>
          <a:blip r:embed="rId4" cstate="print"/>
          <a:srcRect/>
          <a:stretch>
            <a:fillRect/>
          </a:stretch>
        </p:blipFill>
        <p:spPr bwMode="auto">
          <a:xfrm>
            <a:off x="2959794" y="1426291"/>
            <a:ext cx="2764334" cy="1821609"/>
          </a:xfrm>
          <a:prstGeom prst="rect">
            <a:avLst/>
          </a:prstGeom>
          <a:noFill/>
        </p:spPr>
      </p:pic>
      <p:pic>
        <p:nvPicPr>
          <p:cNvPr id="11" name="Picture 4" descr="G:\DCIM\Camera\2015-02-18_10-39-06_891.jpg"/>
          <p:cNvPicPr>
            <a:picLocks noChangeAspect="1" noChangeArrowheads="1"/>
          </p:cNvPicPr>
          <p:nvPr/>
        </p:nvPicPr>
        <p:blipFill>
          <a:blip r:embed="rId5" cstate="print"/>
          <a:srcRect/>
          <a:stretch>
            <a:fillRect/>
          </a:stretch>
        </p:blipFill>
        <p:spPr bwMode="auto">
          <a:xfrm>
            <a:off x="5868144" y="1412776"/>
            <a:ext cx="2736304" cy="1785950"/>
          </a:xfrm>
          <a:prstGeom prst="rect">
            <a:avLst/>
          </a:prstGeom>
          <a:noFill/>
        </p:spPr>
      </p:pic>
    </p:spTree>
    <p:extLst>
      <p:ext uri="{BB962C8B-B14F-4D97-AF65-F5344CB8AC3E}">
        <p14:creationId xmlns:p14="http://schemas.microsoft.com/office/powerpoint/2010/main" xmlns="" val="33539063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1"/>
          <p:cNvSpPr txBox="1"/>
          <p:nvPr/>
        </p:nvSpPr>
        <p:spPr>
          <a:xfrm>
            <a:off x="1578585" y="532651"/>
            <a:ext cx="5996899"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CuadroTexto 3"/>
          <p:cNvSpPr txBox="1"/>
          <p:nvPr/>
        </p:nvSpPr>
        <p:spPr>
          <a:xfrm>
            <a:off x="2202053" y="78015"/>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5"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7" name="6 CuadroTexto"/>
          <p:cNvSpPr txBox="1"/>
          <p:nvPr/>
        </p:nvSpPr>
        <p:spPr>
          <a:xfrm>
            <a:off x="595253" y="3933056"/>
            <a:ext cx="7786742" cy="830997"/>
          </a:xfrm>
          <a:prstGeom prst="rect">
            <a:avLst/>
          </a:prstGeom>
          <a:noFill/>
        </p:spPr>
        <p:txBody>
          <a:bodyPr wrap="square" rtlCol="0">
            <a:spAutoFit/>
          </a:bodyPr>
          <a:lstStyle/>
          <a:p>
            <a:pPr algn="just"/>
            <a:r>
              <a:rPr lang="es-ES" sz="2400" dirty="0" smtClean="0">
                <a:latin typeface="Arial" pitchFamily="34" charset="0"/>
                <a:cs typeface="Arial" pitchFamily="34" charset="0"/>
              </a:rPr>
              <a:t>En este mes de febrero se ha estado llevando  a cabo una  pinta en la colonia Ríos de Nacozari </a:t>
            </a:r>
            <a:endParaRPr lang="es-MX" sz="2400" dirty="0">
              <a:latin typeface="Arial" pitchFamily="34" charset="0"/>
              <a:cs typeface="Arial" pitchFamily="34" charset="0"/>
            </a:endParaRPr>
          </a:p>
        </p:txBody>
      </p:sp>
      <p:pic>
        <p:nvPicPr>
          <p:cNvPr id="10" name="9 Imagen" descr="pinta en rios de nacozari.jpg"/>
          <p:cNvPicPr>
            <a:picLocks noChangeAspect="1"/>
          </p:cNvPicPr>
          <p:nvPr/>
        </p:nvPicPr>
        <p:blipFill>
          <a:blip r:embed="rId3" cstate="print"/>
          <a:stretch>
            <a:fillRect/>
          </a:stretch>
        </p:blipFill>
        <p:spPr>
          <a:xfrm>
            <a:off x="357158" y="1483098"/>
            <a:ext cx="2643174" cy="1768043"/>
          </a:xfrm>
          <a:prstGeom prst="rect">
            <a:avLst/>
          </a:prstGeom>
        </p:spPr>
      </p:pic>
      <p:pic>
        <p:nvPicPr>
          <p:cNvPr id="11" name="10 Imagen" descr="pinta nacozari 2.jpg"/>
          <p:cNvPicPr>
            <a:picLocks noChangeAspect="1"/>
          </p:cNvPicPr>
          <p:nvPr/>
        </p:nvPicPr>
        <p:blipFill>
          <a:blip r:embed="rId4" cstate="print"/>
          <a:stretch>
            <a:fillRect/>
          </a:stretch>
        </p:blipFill>
        <p:spPr>
          <a:xfrm>
            <a:off x="3286116" y="1483074"/>
            <a:ext cx="2381235" cy="1785926"/>
          </a:xfrm>
          <a:prstGeom prst="rect">
            <a:avLst/>
          </a:prstGeom>
        </p:spPr>
      </p:pic>
      <p:pic>
        <p:nvPicPr>
          <p:cNvPr id="12" name="11 Imagen" descr="pinta nacozari 4.jpg"/>
          <p:cNvPicPr>
            <a:picLocks noChangeAspect="1"/>
          </p:cNvPicPr>
          <p:nvPr/>
        </p:nvPicPr>
        <p:blipFill>
          <a:blip r:embed="rId5" cstate="print"/>
          <a:stretch>
            <a:fillRect/>
          </a:stretch>
        </p:blipFill>
        <p:spPr>
          <a:xfrm>
            <a:off x="6000760" y="1483098"/>
            <a:ext cx="2381235" cy="1785926"/>
          </a:xfrm>
          <a:prstGeom prst="rect">
            <a:avLst/>
          </a:prstGeom>
        </p:spPr>
      </p:pic>
    </p:spTree>
    <p:extLst>
      <p:ext uri="{BB962C8B-B14F-4D97-AF65-F5344CB8AC3E}">
        <p14:creationId xmlns:p14="http://schemas.microsoft.com/office/powerpoint/2010/main" xmlns="" val="163985832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78586" y="478865"/>
            <a:ext cx="5996898"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INSTITUTO DE LA JUVENTUD</a:t>
            </a:r>
          </a:p>
        </p:txBody>
      </p:sp>
      <p:sp>
        <p:nvSpPr>
          <p:cNvPr id="6" name="CuadroTexto 3"/>
          <p:cNvSpPr txBox="1"/>
          <p:nvPr/>
        </p:nvSpPr>
        <p:spPr>
          <a:xfrm>
            <a:off x="2447713" y="6405529"/>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8" name="7 Rectángulo"/>
          <p:cNvSpPr/>
          <p:nvPr/>
        </p:nvSpPr>
        <p:spPr>
          <a:xfrm>
            <a:off x="1432579" y="0"/>
            <a:ext cx="6244017" cy="584775"/>
          </a:xfrm>
          <a:prstGeom prst="rect">
            <a:avLst/>
          </a:prstGeom>
        </p:spPr>
        <p:txBody>
          <a:bodyPr wrap="none">
            <a:spAutoFit/>
          </a:bodyPr>
          <a:lstStyle/>
          <a:p>
            <a:pPr algn="ctr"/>
            <a:r>
              <a:rPr lang="en-US" sz="3200" b="1" i="1" dirty="0" err="1" smtClean="0">
                <a:solidFill>
                  <a:srgbClr val="FFFF66"/>
                </a:solidFill>
                <a:latin typeface="Arial" panose="020B0604020202020204" pitchFamily="34" charset="0"/>
                <a:cs typeface="Arial" panose="020B0604020202020204" pitchFamily="34" charset="0"/>
              </a:rPr>
              <a:t>Compromisos</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para</a:t>
            </a:r>
            <a:r>
              <a:rPr lang="en-US" sz="3200" b="1" i="1" dirty="0" smtClean="0">
                <a:solidFill>
                  <a:srgbClr val="FFFF66"/>
                </a:solidFill>
                <a:latin typeface="Arial" panose="020B0604020202020204" pitchFamily="34" charset="0"/>
                <a:cs typeface="Arial" panose="020B0604020202020204" pitchFamily="34" charset="0"/>
              </a:rPr>
              <a:t> </a:t>
            </a:r>
            <a:r>
              <a:rPr lang="en-US" sz="3200" b="1" i="1" dirty="0" err="1" smtClean="0">
                <a:solidFill>
                  <a:srgbClr val="FFFF66"/>
                </a:solidFill>
                <a:latin typeface="Arial" panose="020B0604020202020204" pitchFamily="34" charset="0"/>
                <a:cs typeface="Arial" panose="020B0604020202020204" pitchFamily="34" charset="0"/>
              </a:rPr>
              <a:t>Marzo</a:t>
            </a:r>
            <a:r>
              <a:rPr lang="en-US" sz="3200" b="1" i="1" dirty="0" smtClean="0">
                <a:solidFill>
                  <a:srgbClr val="FFFF66"/>
                </a:solidFill>
                <a:latin typeface="Arial" panose="020B0604020202020204" pitchFamily="34" charset="0"/>
                <a:cs typeface="Arial" panose="020B0604020202020204" pitchFamily="34" charset="0"/>
              </a:rPr>
              <a:t> 2015</a:t>
            </a:r>
            <a:endParaRPr lang="es-ES" sz="3200" b="1" i="1" dirty="0">
              <a:solidFill>
                <a:srgbClr val="FFFF66"/>
              </a:solidFill>
              <a:latin typeface="Arial" panose="020B0604020202020204" pitchFamily="34" charset="0"/>
              <a:cs typeface="Arial" panose="020B0604020202020204" pitchFamily="34" charset="0"/>
            </a:endParaRPr>
          </a:p>
        </p:txBody>
      </p:sp>
      <p:sp>
        <p:nvSpPr>
          <p:cNvPr id="9" name="8 CuadroTexto"/>
          <p:cNvSpPr txBox="1"/>
          <p:nvPr/>
        </p:nvSpPr>
        <p:spPr>
          <a:xfrm>
            <a:off x="428596" y="1607309"/>
            <a:ext cx="8286808" cy="4524315"/>
          </a:xfrm>
          <a:prstGeom prst="rect">
            <a:avLst/>
          </a:prstGeom>
          <a:noFill/>
        </p:spPr>
        <p:txBody>
          <a:bodyPr wrap="square" rtlCol="0">
            <a:spAutoFit/>
          </a:bodyPr>
          <a:lstStyle/>
          <a:p>
            <a:r>
              <a:rPr lang="es-ES" sz="2400" dirty="0" smtClean="0">
                <a:latin typeface="Arial" pitchFamily="34" charset="0"/>
                <a:cs typeface="Arial" pitchFamily="34" charset="0"/>
              </a:rPr>
              <a:t>Inicio de clases de Inglés</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Asesorías para  Alfabetización, Primaria y Secundaria </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Asesorías para examen</a:t>
            </a:r>
            <a:r>
              <a:rPr lang="es-MX" sz="2400" dirty="0" smtClean="0">
                <a:latin typeface="Arial" pitchFamily="34" charset="0"/>
                <a:cs typeface="Arial" pitchFamily="34" charset="0"/>
              </a:rPr>
              <a:t> de admisión para la preparatoria (EXANI I)</a:t>
            </a:r>
          </a:p>
          <a:p>
            <a:r>
              <a:rPr lang="es-MX" sz="2400" dirty="0" smtClean="0">
                <a:latin typeface="Arial" pitchFamily="34" charset="0"/>
                <a:cs typeface="Arial" pitchFamily="34" charset="0"/>
              </a:rPr>
              <a:t> </a:t>
            </a: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Programa de Reciclaje</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Elaboración de murales </a:t>
            </a:r>
          </a:p>
          <a:p>
            <a:endParaRPr lang="es-ES" sz="2400" dirty="0" smtClean="0">
              <a:latin typeface="Arial" pitchFamily="34" charset="0"/>
              <a:cs typeface="Arial" pitchFamily="34" charset="0"/>
            </a:endParaRPr>
          </a:p>
          <a:p>
            <a:endParaRPr lang="es-MX" sz="2400" dirty="0">
              <a:latin typeface="Arial" pitchFamily="34" charset="0"/>
              <a:cs typeface="Arial" pitchFamily="34" charset="0"/>
            </a:endParaRPr>
          </a:p>
        </p:txBody>
      </p:sp>
    </p:spTree>
    <p:extLst>
      <p:ext uri="{BB962C8B-B14F-4D97-AF65-F5344CB8AC3E}">
        <p14:creationId xmlns:p14="http://schemas.microsoft.com/office/powerpoint/2010/main" xmlns="" val="8864988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5497" y="227309"/>
            <a:ext cx="7144330" cy="523220"/>
          </a:xfrm>
          <a:prstGeom prst="rect">
            <a:avLst/>
          </a:prstGeom>
          <a:noFill/>
        </p:spPr>
        <p:txBody>
          <a:bodyPr wrap="square" rtlCol="0">
            <a:spAutoFit/>
          </a:bodyPr>
          <a:lstStyle/>
          <a:p>
            <a:r>
              <a:rPr lang="es-MX" sz="2800" b="1" i="1" dirty="0" smtClean="0">
                <a:solidFill>
                  <a:srgbClr val="FFFF00"/>
                </a:solidFill>
              </a:rPr>
              <a:t>           </a:t>
            </a:r>
            <a:endParaRPr lang="es-MX" sz="3200" b="1" i="1" dirty="0">
              <a:solidFill>
                <a:srgbClr val="FFFF00"/>
              </a:solidFill>
            </a:endParaRPr>
          </a:p>
        </p:txBody>
      </p:sp>
      <p:sp>
        <p:nvSpPr>
          <p:cNvPr id="8" name="CuadroTexto 7"/>
          <p:cNvSpPr txBox="1"/>
          <p:nvPr/>
        </p:nvSpPr>
        <p:spPr>
          <a:xfrm>
            <a:off x="1584101" y="6478073"/>
            <a:ext cx="6001555" cy="369332"/>
          </a:xfrm>
          <a:prstGeom prst="rect">
            <a:avLst/>
          </a:prstGeom>
          <a:noFill/>
        </p:spPr>
        <p:txBody>
          <a:bodyPr wrap="square" rtlCol="0">
            <a:spAutoFit/>
          </a:bodyPr>
          <a:lstStyle/>
          <a:p>
            <a:endParaRPr lang="es-MX" dirty="0"/>
          </a:p>
        </p:txBody>
      </p:sp>
      <p:sp>
        <p:nvSpPr>
          <p:cNvPr id="12" name="CuadroTexto 11"/>
          <p:cNvSpPr txBox="1"/>
          <p:nvPr/>
        </p:nvSpPr>
        <p:spPr>
          <a:xfrm>
            <a:off x="631506" y="478865"/>
            <a:ext cx="7891071" cy="584775"/>
          </a:xfrm>
          <a:prstGeom prst="rect">
            <a:avLst/>
          </a:prstGeom>
          <a:noFill/>
        </p:spPr>
        <p:txBody>
          <a:bodyPr wrap="none" rtlCol="0">
            <a:spAutoFit/>
          </a:bodyPr>
          <a:lstStyle/>
          <a:p>
            <a:pPr algn="ctr"/>
            <a:r>
              <a:rPr lang="en-US" sz="3200" b="1" i="1" dirty="0" smtClean="0">
                <a:solidFill>
                  <a:srgbClr val="FFFF66"/>
                </a:solidFill>
                <a:latin typeface="Arial" panose="020B0604020202020204" pitchFamily="34" charset="0"/>
                <a:cs typeface="Arial" panose="020B0604020202020204" pitchFamily="34" charset="0"/>
              </a:rPr>
              <a:t>DIRECCIÓN DE ACCIÓN COMUNITARIA</a:t>
            </a:r>
          </a:p>
        </p:txBody>
      </p:sp>
      <p:sp>
        <p:nvSpPr>
          <p:cNvPr id="15" name="CuadroTexto 3"/>
          <p:cNvSpPr txBox="1"/>
          <p:nvPr/>
        </p:nvSpPr>
        <p:spPr>
          <a:xfrm>
            <a:off x="2246942" y="87088"/>
            <a:ext cx="4660187"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SECRETARÍA DE DESARROLLO SOCIAL</a:t>
            </a:r>
            <a:endParaRPr lang="es-ES" b="1" i="1" dirty="0">
              <a:solidFill>
                <a:srgbClr val="FFFF66"/>
              </a:solidFill>
              <a:latin typeface="Arial" panose="020B0604020202020204" pitchFamily="34" charset="0"/>
              <a:cs typeface="Arial" panose="020B0604020202020204" pitchFamily="34" charset="0"/>
            </a:endParaRPr>
          </a:p>
        </p:txBody>
      </p:sp>
      <p:sp>
        <p:nvSpPr>
          <p:cNvPr id="10" name="CuadroTexto 3"/>
          <p:cNvSpPr txBox="1"/>
          <p:nvPr/>
        </p:nvSpPr>
        <p:spPr>
          <a:xfrm>
            <a:off x="3101409" y="6308486"/>
            <a:ext cx="2980303" cy="369332"/>
          </a:xfrm>
          <a:prstGeom prst="rect">
            <a:avLst/>
          </a:prstGeom>
          <a:noFill/>
        </p:spPr>
        <p:txBody>
          <a:bodyPr wrap="none" rtlCol="0">
            <a:spAutoFit/>
          </a:bodyPr>
          <a:lstStyle/>
          <a:p>
            <a:pPr algn="ctr"/>
            <a:r>
              <a:rPr lang="en-US" b="1" i="1" dirty="0" smtClean="0">
                <a:solidFill>
                  <a:srgbClr val="FFFF66"/>
                </a:solidFill>
                <a:latin typeface="Arial" panose="020B0604020202020204" pitchFamily="34" charset="0"/>
                <a:cs typeface="Arial" panose="020B0604020202020204" pitchFamily="34" charset="0"/>
              </a:rPr>
              <a:t>ACCIONES DE </a:t>
            </a:r>
            <a:r>
              <a:rPr lang="en-US" b="1" i="1" dirty="0">
                <a:solidFill>
                  <a:srgbClr val="FFFF66"/>
                </a:solidFill>
                <a:latin typeface="Arial" panose="020B0604020202020204" pitchFamily="34" charset="0"/>
                <a:cs typeface="Arial" panose="020B0604020202020204" pitchFamily="34" charset="0"/>
              </a:rPr>
              <a:t>FEBRERO</a:t>
            </a:r>
            <a:endParaRPr lang="en-US" b="1" i="1" dirty="0" smtClean="0">
              <a:solidFill>
                <a:srgbClr val="FFFF66"/>
              </a:solidFill>
              <a:latin typeface="Arial" panose="020B0604020202020204" pitchFamily="34" charset="0"/>
              <a:cs typeface="Arial" panose="020B0604020202020204" pitchFamily="34" charset="0"/>
            </a:endParaRPr>
          </a:p>
        </p:txBody>
      </p:sp>
      <p:sp>
        <p:nvSpPr>
          <p:cNvPr id="7" name="6 Rectángulo"/>
          <p:cNvSpPr/>
          <p:nvPr/>
        </p:nvSpPr>
        <p:spPr>
          <a:xfrm>
            <a:off x="508001" y="1257300"/>
            <a:ext cx="7696199" cy="1631216"/>
          </a:xfrm>
          <a:prstGeom prst="rect">
            <a:avLst/>
          </a:prstGeom>
        </p:spPr>
        <p:txBody>
          <a:bodyPr wrap="square">
            <a:spAutoFit/>
          </a:bodyPr>
          <a:lstStyle/>
          <a:p>
            <a:pPr algn="just">
              <a:buNone/>
            </a:pPr>
            <a:r>
              <a:rPr lang="es-ES" sz="2000" dirty="0" smtClean="0">
                <a:latin typeface="Arial" pitchFamily="34" charset="0"/>
                <a:cs typeface="Arial" pitchFamily="34" charset="0"/>
              </a:rPr>
              <a:t>A partir del 26 de Enero al 25 de Febrero del presente año, se han llevado a cabo 4 Integraciones y Tomas de protesta de los Comités de Acción Comunitaria, esto con el fin de servir como enlace para gestionar las necesidades que darán beneficio a su comunidad. </a:t>
            </a:r>
          </a:p>
        </p:txBody>
      </p:sp>
      <p:pic>
        <p:nvPicPr>
          <p:cNvPr id="9" name="Picture 2" descr="C:\Users\any\Desktop\CRISTY\INFORME DEL MES DE FEBRERO 2015\tom. prt. Mirador de San Antonio, 01.02.15 6pm\DSC_110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8402" y="2652018"/>
            <a:ext cx="3032398" cy="150337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uadroTexto 3"/>
          <p:cNvSpPr txBox="1"/>
          <p:nvPr/>
        </p:nvSpPr>
        <p:spPr>
          <a:xfrm>
            <a:off x="2706550" y="4117187"/>
            <a:ext cx="2253246" cy="276999"/>
          </a:xfrm>
          <a:prstGeom prst="rect">
            <a:avLst/>
          </a:prstGeom>
          <a:noFill/>
        </p:spPr>
        <p:txBody>
          <a:bodyPr wrap="none" rtlCol="0">
            <a:spAutoFit/>
          </a:bodyPr>
          <a:lstStyle/>
          <a:p>
            <a:pPr algn="ctr"/>
            <a:r>
              <a:rPr lang="es-ES" sz="1200" b="1" dirty="0" smtClean="0">
                <a:latin typeface="Arial" panose="020B0604020202020204" pitchFamily="34" charset="0"/>
                <a:cs typeface="Arial" panose="020B0604020202020204" pitchFamily="34" charset="0"/>
              </a:rPr>
              <a:t>Col. Mirador de San Antonio</a:t>
            </a:r>
            <a:endParaRPr lang="es-ES" sz="1200" b="1" dirty="0">
              <a:latin typeface="Arial" panose="020B0604020202020204" pitchFamily="34" charset="0"/>
              <a:cs typeface="Arial" panose="020B0604020202020204" pitchFamily="34" charset="0"/>
            </a:endParaRPr>
          </a:p>
        </p:txBody>
      </p:sp>
      <p:pic>
        <p:nvPicPr>
          <p:cNvPr id="13" name="Picture 4" descr="C:\Users\any\Desktop\CRISTY\INFORME DEL MES DE FEBRERO 2015\Tom. protest. Las Lomas 4sec, 10.02.15 330 pm\DSC_035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310" y="4394186"/>
            <a:ext cx="2796763" cy="154910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uadroTexto 3"/>
          <p:cNvSpPr txBox="1"/>
          <p:nvPr/>
        </p:nvSpPr>
        <p:spPr>
          <a:xfrm>
            <a:off x="5737634" y="5898500"/>
            <a:ext cx="2050113" cy="276999"/>
          </a:xfrm>
          <a:prstGeom prst="rect">
            <a:avLst/>
          </a:prstGeom>
          <a:noFill/>
        </p:spPr>
        <p:txBody>
          <a:bodyPr wrap="none" rtlCol="0">
            <a:spAutoFit/>
          </a:bodyPr>
          <a:lstStyle/>
          <a:p>
            <a:pPr algn="ctr"/>
            <a:r>
              <a:rPr lang="es-ES" sz="1200" b="1" dirty="0" smtClean="0">
                <a:latin typeface="Arial" panose="020B0604020202020204" pitchFamily="34" charset="0"/>
                <a:cs typeface="Arial" panose="020B0604020202020204" pitchFamily="34" charset="0"/>
              </a:rPr>
              <a:t>Col. Las Lomas 4° sector</a:t>
            </a:r>
            <a:endParaRPr lang="es-ES" sz="1200" b="1" dirty="0">
              <a:latin typeface="Arial" panose="020B0604020202020204" pitchFamily="34" charset="0"/>
              <a:cs typeface="Arial" panose="020B0604020202020204" pitchFamily="34" charset="0"/>
            </a:endParaRPr>
          </a:p>
        </p:txBody>
      </p:sp>
      <p:pic>
        <p:nvPicPr>
          <p:cNvPr id="16" name="Picture 5" descr="C:\Users\any\Desktop\CRISTY\INFORME DEL MES DE FEBRERO 2015\Tom prot. Aurora 19 feb 8 pm\DSC_058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64310" y="2655679"/>
            <a:ext cx="2796763" cy="1496054"/>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CuadroTexto 3"/>
          <p:cNvSpPr txBox="1"/>
          <p:nvPr/>
        </p:nvSpPr>
        <p:spPr>
          <a:xfrm>
            <a:off x="6373754" y="4162985"/>
            <a:ext cx="1017331" cy="276999"/>
          </a:xfrm>
          <a:prstGeom prst="rect">
            <a:avLst/>
          </a:prstGeom>
          <a:noFill/>
        </p:spPr>
        <p:txBody>
          <a:bodyPr wrap="none" rtlCol="0">
            <a:spAutoFit/>
          </a:bodyPr>
          <a:lstStyle/>
          <a:p>
            <a:pPr algn="ctr"/>
            <a:r>
              <a:rPr lang="es-ES" sz="1200" b="1" dirty="0" smtClean="0">
                <a:latin typeface="Arial" panose="020B0604020202020204" pitchFamily="34" charset="0"/>
                <a:cs typeface="Arial" panose="020B0604020202020204" pitchFamily="34" charset="0"/>
              </a:rPr>
              <a:t>Col. Aurora</a:t>
            </a:r>
            <a:endParaRPr lang="es-ES" sz="1200" b="1" dirty="0">
              <a:latin typeface="Arial" panose="020B0604020202020204" pitchFamily="34" charset="0"/>
              <a:cs typeface="Arial" panose="020B0604020202020204" pitchFamily="34" charset="0"/>
            </a:endParaRPr>
          </a:p>
        </p:txBody>
      </p:sp>
      <p:pic>
        <p:nvPicPr>
          <p:cNvPr id="18" name="Picture 6" descr="C:\Users\any\Desktop\Tom prot. Col. San Jose e Ismael flores 25 de feb 530 pm\DSC_013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06023" y="4394186"/>
            <a:ext cx="3024777" cy="14778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CuadroTexto 3"/>
          <p:cNvSpPr txBox="1"/>
          <p:nvPr/>
        </p:nvSpPr>
        <p:spPr>
          <a:xfrm>
            <a:off x="2264488" y="5742668"/>
            <a:ext cx="2839945" cy="461665"/>
          </a:xfrm>
          <a:prstGeom prst="rect">
            <a:avLst/>
          </a:prstGeom>
          <a:noFill/>
        </p:spPr>
        <p:txBody>
          <a:bodyPr wrap="none" rtlCol="0">
            <a:spAutoFit/>
          </a:bodyPr>
          <a:lstStyle/>
          <a:p>
            <a:pPr algn="ctr"/>
            <a:r>
              <a:rPr lang="es-ES" sz="1200" b="1" dirty="0" smtClean="0">
                <a:latin typeface="Arial" panose="020B0604020202020204" pitchFamily="34" charset="0"/>
                <a:cs typeface="Arial" panose="020B0604020202020204" pitchFamily="34" charset="0"/>
              </a:rPr>
              <a:t>Ismael Flores, San José, Ampliación</a:t>
            </a:r>
            <a:br>
              <a:rPr lang="es-ES" sz="1200" b="1" dirty="0" smtClean="0">
                <a:latin typeface="Arial" panose="020B0604020202020204" pitchFamily="34" charset="0"/>
                <a:cs typeface="Arial" panose="020B0604020202020204" pitchFamily="34" charset="0"/>
              </a:rPr>
            </a:br>
            <a:r>
              <a:rPr lang="es-ES" sz="1200" b="1" dirty="0" smtClean="0">
                <a:latin typeface="Arial" panose="020B0604020202020204" pitchFamily="34" charset="0"/>
                <a:cs typeface="Arial" panose="020B0604020202020204" pitchFamily="34" charset="0"/>
              </a:rPr>
              <a:t> Ismael Flores </a:t>
            </a:r>
            <a:endParaRPr lang="es-E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0397008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25216</TotalTime>
  <Words>1602</Words>
  <Application>Microsoft Office PowerPoint</Application>
  <PresentationFormat>Presentación en pantalla (4:3)</PresentationFormat>
  <Paragraphs>409</Paragraphs>
  <Slides>30</Slides>
  <Notes>9</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 Witrón</dc:creator>
  <cp:lastModifiedBy>luis michel</cp:lastModifiedBy>
  <cp:revision>625</cp:revision>
  <dcterms:created xsi:type="dcterms:W3CDTF">2014-04-09T14:38:56Z</dcterms:created>
  <dcterms:modified xsi:type="dcterms:W3CDTF">2015-03-26T22:57:48Z</dcterms:modified>
</cp:coreProperties>
</file>